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77" r:id="rId2"/>
    <p:sldId id="280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73" r:id="rId11"/>
    <p:sldId id="263" r:id="rId12"/>
    <p:sldId id="264" r:id="rId13"/>
    <p:sldId id="274" r:id="rId14"/>
    <p:sldId id="265" r:id="rId15"/>
    <p:sldId id="266" r:id="rId16"/>
    <p:sldId id="276" r:id="rId17"/>
    <p:sldId id="267" r:id="rId18"/>
    <p:sldId id="275" r:id="rId19"/>
    <p:sldId id="268" r:id="rId20"/>
    <p:sldId id="269" r:id="rId21"/>
    <p:sldId id="270" r:id="rId22"/>
    <p:sldId id="271" r:id="rId23"/>
    <p:sldId id="272" r:id="rId24"/>
    <p:sldId id="281" r:id="rId25"/>
    <p:sldId id="278" r:id="rId26"/>
    <p:sldId id="279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0F4718-20D8-44C9-994E-632568BA8345}" v="44" dt="2022-03-22T14:16:40.5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Imelda Pérez Segura" userId="b57d1864aaacc131" providerId="LiveId" clId="{890F4718-20D8-44C9-994E-632568BA8345}"/>
    <pc:docChg chg="undo custSel addSld modSld">
      <pc:chgData name="Laura Imelda Pérez Segura" userId="b57d1864aaacc131" providerId="LiveId" clId="{890F4718-20D8-44C9-994E-632568BA8345}" dt="2022-03-22T14:16:40.561" v="305"/>
      <pc:docMkLst>
        <pc:docMk/>
      </pc:docMkLst>
      <pc:sldChg chg="modTransition">
        <pc:chgData name="Laura Imelda Pérez Segura" userId="b57d1864aaacc131" providerId="LiveId" clId="{890F4718-20D8-44C9-994E-632568BA8345}" dt="2022-03-22T05:34:31.539" v="33"/>
        <pc:sldMkLst>
          <pc:docMk/>
          <pc:sldMk cId="4060682705" sldId="256"/>
        </pc:sldMkLst>
      </pc:sldChg>
      <pc:sldChg chg="modTransition">
        <pc:chgData name="Laura Imelda Pérez Segura" userId="b57d1864aaacc131" providerId="LiveId" clId="{890F4718-20D8-44C9-994E-632568BA8345}" dt="2022-03-22T05:34:31.539" v="33"/>
        <pc:sldMkLst>
          <pc:docMk/>
          <pc:sldMk cId="1628007769" sldId="257"/>
        </pc:sldMkLst>
      </pc:sldChg>
      <pc:sldChg chg="modTransition">
        <pc:chgData name="Laura Imelda Pérez Segura" userId="b57d1864aaacc131" providerId="LiveId" clId="{890F4718-20D8-44C9-994E-632568BA8345}" dt="2022-03-22T05:34:31.539" v="33"/>
        <pc:sldMkLst>
          <pc:docMk/>
          <pc:sldMk cId="3333654586" sldId="258"/>
        </pc:sldMkLst>
      </pc:sldChg>
      <pc:sldChg chg="modTransition">
        <pc:chgData name="Laura Imelda Pérez Segura" userId="b57d1864aaacc131" providerId="LiveId" clId="{890F4718-20D8-44C9-994E-632568BA8345}" dt="2022-03-22T05:34:31.539" v="33"/>
        <pc:sldMkLst>
          <pc:docMk/>
          <pc:sldMk cId="2388838116" sldId="259"/>
        </pc:sldMkLst>
      </pc:sldChg>
      <pc:sldChg chg="modTransition">
        <pc:chgData name="Laura Imelda Pérez Segura" userId="b57d1864aaacc131" providerId="LiveId" clId="{890F4718-20D8-44C9-994E-632568BA8345}" dt="2022-03-22T05:34:31.539" v="33"/>
        <pc:sldMkLst>
          <pc:docMk/>
          <pc:sldMk cId="2951632511" sldId="260"/>
        </pc:sldMkLst>
      </pc:sldChg>
      <pc:sldChg chg="modTransition">
        <pc:chgData name="Laura Imelda Pérez Segura" userId="b57d1864aaacc131" providerId="LiveId" clId="{890F4718-20D8-44C9-994E-632568BA8345}" dt="2022-03-22T05:34:31.539" v="33"/>
        <pc:sldMkLst>
          <pc:docMk/>
          <pc:sldMk cId="2374041514" sldId="261"/>
        </pc:sldMkLst>
      </pc:sldChg>
      <pc:sldChg chg="modTransition">
        <pc:chgData name="Laura Imelda Pérez Segura" userId="b57d1864aaacc131" providerId="LiveId" clId="{890F4718-20D8-44C9-994E-632568BA8345}" dt="2022-03-22T05:34:31.539" v="33"/>
        <pc:sldMkLst>
          <pc:docMk/>
          <pc:sldMk cId="3681055269" sldId="262"/>
        </pc:sldMkLst>
      </pc:sldChg>
      <pc:sldChg chg="modTransition">
        <pc:chgData name="Laura Imelda Pérez Segura" userId="b57d1864aaacc131" providerId="LiveId" clId="{890F4718-20D8-44C9-994E-632568BA8345}" dt="2022-03-22T05:34:31.539" v="33"/>
        <pc:sldMkLst>
          <pc:docMk/>
          <pc:sldMk cId="1343057185" sldId="263"/>
        </pc:sldMkLst>
      </pc:sldChg>
      <pc:sldChg chg="modTransition">
        <pc:chgData name="Laura Imelda Pérez Segura" userId="b57d1864aaacc131" providerId="LiveId" clId="{890F4718-20D8-44C9-994E-632568BA8345}" dt="2022-03-22T05:34:31.539" v="33"/>
        <pc:sldMkLst>
          <pc:docMk/>
          <pc:sldMk cId="3701676201" sldId="264"/>
        </pc:sldMkLst>
      </pc:sldChg>
      <pc:sldChg chg="modTransition">
        <pc:chgData name="Laura Imelda Pérez Segura" userId="b57d1864aaacc131" providerId="LiveId" clId="{890F4718-20D8-44C9-994E-632568BA8345}" dt="2022-03-22T05:34:31.539" v="33"/>
        <pc:sldMkLst>
          <pc:docMk/>
          <pc:sldMk cId="2138980492" sldId="265"/>
        </pc:sldMkLst>
      </pc:sldChg>
      <pc:sldChg chg="modTransition">
        <pc:chgData name="Laura Imelda Pérez Segura" userId="b57d1864aaacc131" providerId="LiveId" clId="{890F4718-20D8-44C9-994E-632568BA8345}" dt="2022-03-22T05:34:31.539" v="33"/>
        <pc:sldMkLst>
          <pc:docMk/>
          <pc:sldMk cId="2123823222" sldId="266"/>
        </pc:sldMkLst>
      </pc:sldChg>
      <pc:sldChg chg="modTransition">
        <pc:chgData name="Laura Imelda Pérez Segura" userId="b57d1864aaacc131" providerId="LiveId" clId="{890F4718-20D8-44C9-994E-632568BA8345}" dt="2022-03-22T05:34:31.539" v="33"/>
        <pc:sldMkLst>
          <pc:docMk/>
          <pc:sldMk cId="2730993863" sldId="267"/>
        </pc:sldMkLst>
      </pc:sldChg>
      <pc:sldChg chg="modTransition">
        <pc:chgData name="Laura Imelda Pérez Segura" userId="b57d1864aaacc131" providerId="LiveId" clId="{890F4718-20D8-44C9-994E-632568BA8345}" dt="2022-03-22T05:34:31.539" v="33"/>
        <pc:sldMkLst>
          <pc:docMk/>
          <pc:sldMk cId="490473122" sldId="268"/>
        </pc:sldMkLst>
      </pc:sldChg>
      <pc:sldChg chg="modTransition">
        <pc:chgData name="Laura Imelda Pérez Segura" userId="b57d1864aaacc131" providerId="LiveId" clId="{890F4718-20D8-44C9-994E-632568BA8345}" dt="2022-03-22T05:34:31.539" v="33"/>
        <pc:sldMkLst>
          <pc:docMk/>
          <pc:sldMk cId="2812419307" sldId="269"/>
        </pc:sldMkLst>
      </pc:sldChg>
      <pc:sldChg chg="modTransition">
        <pc:chgData name="Laura Imelda Pérez Segura" userId="b57d1864aaacc131" providerId="LiveId" clId="{890F4718-20D8-44C9-994E-632568BA8345}" dt="2022-03-22T05:34:31.539" v="33"/>
        <pc:sldMkLst>
          <pc:docMk/>
          <pc:sldMk cId="3777847607" sldId="270"/>
        </pc:sldMkLst>
      </pc:sldChg>
      <pc:sldChg chg="modTransition">
        <pc:chgData name="Laura Imelda Pérez Segura" userId="b57d1864aaacc131" providerId="LiveId" clId="{890F4718-20D8-44C9-994E-632568BA8345}" dt="2022-03-22T05:34:31.539" v="33"/>
        <pc:sldMkLst>
          <pc:docMk/>
          <pc:sldMk cId="4045321624" sldId="271"/>
        </pc:sldMkLst>
      </pc:sldChg>
      <pc:sldChg chg="modTransition">
        <pc:chgData name="Laura Imelda Pérez Segura" userId="b57d1864aaacc131" providerId="LiveId" clId="{890F4718-20D8-44C9-994E-632568BA8345}" dt="2022-03-22T05:34:31.539" v="33"/>
        <pc:sldMkLst>
          <pc:docMk/>
          <pc:sldMk cId="2123571715" sldId="272"/>
        </pc:sldMkLst>
      </pc:sldChg>
      <pc:sldChg chg="modTransition">
        <pc:chgData name="Laura Imelda Pérez Segura" userId="b57d1864aaacc131" providerId="LiveId" clId="{890F4718-20D8-44C9-994E-632568BA8345}" dt="2022-03-22T05:34:31.539" v="33"/>
        <pc:sldMkLst>
          <pc:docMk/>
          <pc:sldMk cId="3215999775" sldId="273"/>
        </pc:sldMkLst>
      </pc:sldChg>
      <pc:sldChg chg="modTransition">
        <pc:chgData name="Laura Imelda Pérez Segura" userId="b57d1864aaacc131" providerId="LiveId" clId="{890F4718-20D8-44C9-994E-632568BA8345}" dt="2022-03-22T05:34:31.539" v="33"/>
        <pc:sldMkLst>
          <pc:docMk/>
          <pc:sldMk cId="1853402146" sldId="274"/>
        </pc:sldMkLst>
      </pc:sldChg>
      <pc:sldChg chg="modTransition">
        <pc:chgData name="Laura Imelda Pérez Segura" userId="b57d1864aaacc131" providerId="LiveId" clId="{890F4718-20D8-44C9-994E-632568BA8345}" dt="2022-03-22T05:34:31.539" v="33"/>
        <pc:sldMkLst>
          <pc:docMk/>
          <pc:sldMk cId="3096794111" sldId="275"/>
        </pc:sldMkLst>
      </pc:sldChg>
      <pc:sldChg chg="modTransition">
        <pc:chgData name="Laura Imelda Pérez Segura" userId="b57d1864aaacc131" providerId="LiveId" clId="{890F4718-20D8-44C9-994E-632568BA8345}" dt="2022-03-22T05:34:31.539" v="33"/>
        <pc:sldMkLst>
          <pc:docMk/>
          <pc:sldMk cId="870751039" sldId="276"/>
        </pc:sldMkLst>
      </pc:sldChg>
      <pc:sldChg chg="modSp modTransition">
        <pc:chgData name="Laura Imelda Pérez Segura" userId="b57d1864aaacc131" providerId="LiveId" clId="{890F4718-20D8-44C9-994E-632568BA8345}" dt="2022-03-22T13:32:22.613" v="35" actId="113"/>
        <pc:sldMkLst>
          <pc:docMk/>
          <pc:sldMk cId="1954956344" sldId="277"/>
        </pc:sldMkLst>
        <pc:spChg chg="mod">
          <ac:chgData name="Laura Imelda Pérez Segura" userId="b57d1864aaacc131" providerId="LiveId" clId="{890F4718-20D8-44C9-994E-632568BA8345}" dt="2022-03-22T13:32:22.613" v="35" actId="113"/>
          <ac:spMkLst>
            <pc:docMk/>
            <pc:sldMk cId="1954956344" sldId="277"/>
            <ac:spMk id="14" creationId="{D4840134-35A3-4622-B0F2-649C6AAA8AAF}"/>
          </ac:spMkLst>
        </pc:spChg>
      </pc:sldChg>
      <pc:sldChg chg="modTransition">
        <pc:chgData name="Laura Imelda Pérez Segura" userId="b57d1864aaacc131" providerId="LiveId" clId="{890F4718-20D8-44C9-994E-632568BA8345}" dt="2022-03-22T05:34:31.539" v="33"/>
        <pc:sldMkLst>
          <pc:docMk/>
          <pc:sldMk cId="739448493" sldId="278"/>
        </pc:sldMkLst>
      </pc:sldChg>
      <pc:sldChg chg="addSp delSp modSp new mod modTransition modAnim">
        <pc:chgData name="Laura Imelda Pérez Segura" userId="b57d1864aaacc131" providerId="LiveId" clId="{890F4718-20D8-44C9-994E-632568BA8345}" dt="2022-03-22T05:34:31.539" v="33"/>
        <pc:sldMkLst>
          <pc:docMk/>
          <pc:sldMk cId="3066448139" sldId="279"/>
        </pc:sldMkLst>
        <pc:spChg chg="del">
          <ac:chgData name="Laura Imelda Pérez Segura" userId="b57d1864aaacc131" providerId="LiveId" clId="{890F4718-20D8-44C9-994E-632568BA8345}" dt="2022-03-22T05:31:36.765" v="1" actId="478"/>
          <ac:spMkLst>
            <pc:docMk/>
            <pc:sldMk cId="3066448139" sldId="279"/>
            <ac:spMk id="2" creationId="{6851046E-D5D6-419E-ABC4-0EE164C7287D}"/>
          </ac:spMkLst>
        </pc:spChg>
        <pc:spChg chg="del">
          <ac:chgData name="Laura Imelda Pérez Segura" userId="b57d1864aaacc131" providerId="LiveId" clId="{890F4718-20D8-44C9-994E-632568BA8345}" dt="2022-03-22T05:31:40.071" v="2" actId="478"/>
          <ac:spMkLst>
            <pc:docMk/>
            <pc:sldMk cId="3066448139" sldId="279"/>
            <ac:spMk id="3" creationId="{ED6938FE-DD81-4FA1-BA8D-2FE82F192ACD}"/>
          </ac:spMkLst>
        </pc:spChg>
        <pc:spChg chg="add mod">
          <ac:chgData name="Laura Imelda Pérez Segura" userId="b57d1864aaacc131" providerId="LiveId" clId="{890F4718-20D8-44C9-994E-632568BA8345}" dt="2022-03-22T05:32:26.850" v="8" actId="14100"/>
          <ac:spMkLst>
            <pc:docMk/>
            <pc:sldMk cId="3066448139" sldId="279"/>
            <ac:spMk id="5" creationId="{325FB046-A8F3-4CB7-9002-16DD931CAB2D}"/>
          </ac:spMkLst>
        </pc:spChg>
      </pc:sldChg>
      <pc:sldChg chg="addSp delSp modSp new mod modAnim">
        <pc:chgData name="Laura Imelda Pérez Segura" userId="b57d1864aaacc131" providerId="LiveId" clId="{890F4718-20D8-44C9-994E-632568BA8345}" dt="2022-03-22T14:02:44.799" v="88" actId="14826"/>
        <pc:sldMkLst>
          <pc:docMk/>
          <pc:sldMk cId="1902752533" sldId="280"/>
        </pc:sldMkLst>
        <pc:spChg chg="del">
          <ac:chgData name="Laura Imelda Pérez Segura" userId="b57d1864aaacc131" providerId="LiveId" clId="{890F4718-20D8-44C9-994E-632568BA8345}" dt="2022-03-22T13:53:16.959" v="37" actId="478"/>
          <ac:spMkLst>
            <pc:docMk/>
            <pc:sldMk cId="1902752533" sldId="280"/>
            <ac:spMk id="2" creationId="{129AB60C-8378-4213-BDA2-9ADA9FB50A37}"/>
          </ac:spMkLst>
        </pc:spChg>
        <pc:spChg chg="del">
          <ac:chgData name="Laura Imelda Pérez Segura" userId="b57d1864aaacc131" providerId="LiveId" clId="{890F4718-20D8-44C9-994E-632568BA8345}" dt="2022-03-22T13:53:18.908" v="38" actId="478"/>
          <ac:spMkLst>
            <pc:docMk/>
            <pc:sldMk cId="1902752533" sldId="280"/>
            <ac:spMk id="3" creationId="{6C6D14A8-8D09-44B1-BA2D-523DEB2069DD}"/>
          </ac:spMkLst>
        </pc:spChg>
        <pc:spChg chg="add del">
          <ac:chgData name="Laura Imelda Pérez Segura" userId="b57d1864aaacc131" providerId="LiveId" clId="{890F4718-20D8-44C9-994E-632568BA8345}" dt="2022-03-22T13:53:36.416" v="40" actId="22"/>
          <ac:spMkLst>
            <pc:docMk/>
            <pc:sldMk cId="1902752533" sldId="280"/>
            <ac:spMk id="5" creationId="{37603264-B149-474C-B1CF-7575A6064402}"/>
          </ac:spMkLst>
        </pc:spChg>
        <pc:spChg chg="add del mod">
          <ac:chgData name="Laura Imelda Pérez Segura" userId="b57d1864aaacc131" providerId="LiveId" clId="{890F4718-20D8-44C9-994E-632568BA8345}" dt="2022-03-22T13:57:40.074" v="56" actId="478"/>
          <ac:spMkLst>
            <pc:docMk/>
            <pc:sldMk cId="1902752533" sldId="280"/>
            <ac:spMk id="12" creationId="{8C12E24B-2080-4317-93EF-F31885577E1F}"/>
          </ac:spMkLst>
        </pc:spChg>
        <pc:picChg chg="add del mod">
          <ac:chgData name="Laura Imelda Pérez Segura" userId="b57d1864aaacc131" providerId="LiveId" clId="{890F4718-20D8-44C9-994E-632568BA8345}" dt="2022-03-22T13:56:29.343" v="44" actId="478"/>
          <ac:picMkLst>
            <pc:docMk/>
            <pc:sldMk cId="1902752533" sldId="280"/>
            <ac:picMk id="7" creationId="{52D1361E-A0E6-40A6-B137-FF12CEEDEAB6}"/>
          </ac:picMkLst>
        </pc:picChg>
        <pc:picChg chg="add mod">
          <ac:chgData name="Laura Imelda Pérez Segura" userId="b57d1864aaacc131" providerId="LiveId" clId="{890F4718-20D8-44C9-994E-632568BA8345}" dt="2022-03-22T14:02:44.799" v="88" actId="14826"/>
          <ac:picMkLst>
            <pc:docMk/>
            <pc:sldMk cId="1902752533" sldId="280"/>
            <ac:picMk id="9" creationId="{4713A261-E2F2-40D8-96F8-7E4454FA47B9}"/>
          </ac:picMkLst>
        </pc:picChg>
        <pc:picChg chg="add mod ord">
          <ac:chgData name="Laura Imelda Pérez Segura" userId="b57d1864aaacc131" providerId="LiveId" clId="{890F4718-20D8-44C9-994E-632568BA8345}" dt="2022-03-22T13:58:21.587" v="77" actId="1038"/>
          <ac:picMkLst>
            <pc:docMk/>
            <pc:sldMk cId="1902752533" sldId="280"/>
            <ac:picMk id="11" creationId="{4C6A1DAD-98D7-4201-873D-FCB85513D15F}"/>
          </ac:picMkLst>
        </pc:picChg>
        <pc:picChg chg="add mod">
          <ac:chgData name="Laura Imelda Pérez Segura" userId="b57d1864aaacc131" providerId="LiveId" clId="{890F4718-20D8-44C9-994E-632568BA8345}" dt="2022-03-22T13:59:05.479" v="84" actId="1076"/>
          <ac:picMkLst>
            <pc:docMk/>
            <pc:sldMk cId="1902752533" sldId="280"/>
            <ac:picMk id="14" creationId="{8694C236-E1A4-45B3-834E-4DD56EA16F51}"/>
          </ac:picMkLst>
        </pc:picChg>
      </pc:sldChg>
      <pc:sldChg chg="addSp delSp modSp new mod modAnim">
        <pc:chgData name="Laura Imelda Pérez Segura" userId="b57d1864aaacc131" providerId="LiveId" clId="{890F4718-20D8-44C9-994E-632568BA8345}" dt="2022-03-22T14:16:40.561" v="305"/>
        <pc:sldMkLst>
          <pc:docMk/>
          <pc:sldMk cId="3404209167" sldId="281"/>
        </pc:sldMkLst>
        <pc:spChg chg="del">
          <ac:chgData name="Laura Imelda Pérez Segura" userId="b57d1864aaacc131" providerId="LiveId" clId="{890F4718-20D8-44C9-994E-632568BA8345}" dt="2022-03-22T14:11:54.531" v="90" actId="478"/>
          <ac:spMkLst>
            <pc:docMk/>
            <pc:sldMk cId="3404209167" sldId="281"/>
            <ac:spMk id="2" creationId="{DCC308DF-CDDC-466D-A8FA-0AE5B741BFDB}"/>
          </ac:spMkLst>
        </pc:spChg>
        <pc:spChg chg="del">
          <ac:chgData name="Laura Imelda Pérez Segura" userId="b57d1864aaacc131" providerId="LiveId" clId="{890F4718-20D8-44C9-994E-632568BA8345}" dt="2022-03-22T14:11:56.920" v="91" actId="478"/>
          <ac:spMkLst>
            <pc:docMk/>
            <pc:sldMk cId="3404209167" sldId="281"/>
            <ac:spMk id="3" creationId="{60CDC749-0766-47CE-ABBE-6FE3B6C3831D}"/>
          </ac:spMkLst>
        </pc:spChg>
        <pc:spChg chg="add mod">
          <ac:chgData name="Laura Imelda Pérez Segura" userId="b57d1864aaacc131" providerId="LiveId" clId="{890F4718-20D8-44C9-994E-632568BA8345}" dt="2022-03-22T14:13:56.227" v="283" actId="113"/>
          <ac:spMkLst>
            <pc:docMk/>
            <pc:sldMk cId="3404209167" sldId="281"/>
            <ac:spMk id="4" creationId="{35E63D08-767B-408A-88B1-0CC06DBE74FB}"/>
          </ac:spMkLst>
        </pc:spChg>
        <pc:spChg chg="add del mod">
          <ac:chgData name="Laura Imelda Pérez Segura" userId="b57d1864aaacc131" providerId="LiveId" clId="{890F4718-20D8-44C9-994E-632568BA8345}" dt="2022-03-22T14:15:43.037" v="291" actId="478"/>
          <ac:spMkLst>
            <pc:docMk/>
            <pc:sldMk cId="3404209167" sldId="281"/>
            <ac:spMk id="7" creationId="{5AF6B888-012E-4177-93EC-0390AA3CFCB6}"/>
          </ac:spMkLst>
        </pc:spChg>
        <pc:spChg chg="add del mod">
          <ac:chgData name="Laura Imelda Pérez Segura" userId="b57d1864aaacc131" providerId="LiveId" clId="{890F4718-20D8-44C9-994E-632568BA8345}" dt="2022-03-22T14:16:21.788" v="300" actId="478"/>
          <ac:spMkLst>
            <pc:docMk/>
            <pc:sldMk cId="3404209167" sldId="281"/>
            <ac:spMk id="10" creationId="{A72F1C80-B73D-4BA1-B536-A2130B1298F2}"/>
          </ac:spMkLst>
        </pc:spChg>
        <pc:picChg chg="add mod">
          <ac:chgData name="Laura Imelda Pérez Segura" userId="b57d1864aaacc131" providerId="LiveId" clId="{890F4718-20D8-44C9-994E-632568BA8345}" dt="2022-03-22T14:16:30.736" v="302" actId="14100"/>
          <ac:picMkLst>
            <pc:docMk/>
            <pc:sldMk cId="3404209167" sldId="281"/>
            <ac:picMk id="6" creationId="{6BAC462E-93DC-4387-BE5A-9DE070372C04}"/>
          </ac:picMkLst>
        </pc:picChg>
        <pc:picChg chg="add mod">
          <ac:chgData name="Laura Imelda Pérez Segura" userId="b57d1864aaacc131" providerId="LiveId" clId="{890F4718-20D8-44C9-994E-632568BA8345}" dt="2022-03-22T14:16:32.287" v="303" actId="1076"/>
          <ac:picMkLst>
            <pc:docMk/>
            <pc:sldMk cId="3404209167" sldId="281"/>
            <ac:picMk id="9" creationId="{3E061EC0-E3D8-4E73-A159-3A6598BB525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79C5-D5CC-48AD-B2B9-784A3C8EA0E0}" type="datetimeFigureOut">
              <a:rPr lang="es-MX" smtClean="0"/>
              <a:t>22/03/2022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BDDAE-2927-49F7-AB9B-7A241683FB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35807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79C5-D5CC-48AD-B2B9-784A3C8EA0E0}" type="datetimeFigureOut">
              <a:rPr lang="es-MX" smtClean="0"/>
              <a:t>22/03/2022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BDDAE-2927-49F7-AB9B-7A241683FB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55006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79C5-D5CC-48AD-B2B9-784A3C8EA0E0}" type="datetimeFigureOut">
              <a:rPr lang="es-MX" smtClean="0"/>
              <a:t>22/03/2022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BDDAE-2927-49F7-AB9B-7A241683FB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4414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79C5-D5CC-48AD-B2B9-784A3C8EA0E0}" type="datetimeFigureOut">
              <a:rPr lang="es-MX" smtClean="0"/>
              <a:t>22/03/2022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BDDAE-2927-49F7-AB9B-7A241683FBC2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1064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79C5-D5CC-48AD-B2B9-784A3C8EA0E0}" type="datetimeFigureOut">
              <a:rPr lang="es-MX" smtClean="0"/>
              <a:t>22/03/2022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BDDAE-2927-49F7-AB9B-7A241683FB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2270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79C5-D5CC-48AD-B2B9-784A3C8EA0E0}" type="datetimeFigureOut">
              <a:rPr lang="es-MX" smtClean="0"/>
              <a:t>22/03/2022</a:t>
            </a:fld>
            <a:endParaRPr lang="es-MX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BDDAE-2927-49F7-AB9B-7A241683FB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0168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79C5-D5CC-48AD-B2B9-784A3C8EA0E0}" type="datetimeFigureOut">
              <a:rPr lang="es-MX" smtClean="0"/>
              <a:t>22/03/2022</a:t>
            </a:fld>
            <a:endParaRPr lang="es-MX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BDDAE-2927-49F7-AB9B-7A241683FB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3464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79C5-D5CC-48AD-B2B9-784A3C8EA0E0}" type="datetimeFigureOut">
              <a:rPr lang="es-MX" smtClean="0"/>
              <a:t>22/03/2022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BDDAE-2927-49F7-AB9B-7A241683FB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68611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79C5-D5CC-48AD-B2B9-784A3C8EA0E0}" type="datetimeFigureOut">
              <a:rPr lang="es-MX" smtClean="0"/>
              <a:t>22/03/2022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BDDAE-2927-49F7-AB9B-7A241683FB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2805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79C5-D5CC-48AD-B2B9-784A3C8EA0E0}" type="datetimeFigureOut">
              <a:rPr lang="es-MX" smtClean="0"/>
              <a:t>22/03/2022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BDDAE-2927-49F7-AB9B-7A241683FB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4820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79C5-D5CC-48AD-B2B9-784A3C8EA0E0}" type="datetimeFigureOut">
              <a:rPr lang="es-MX" smtClean="0"/>
              <a:t>22/03/2022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BDDAE-2927-49F7-AB9B-7A241683FB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1696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79C5-D5CC-48AD-B2B9-784A3C8EA0E0}" type="datetimeFigureOut">
              <a:rPr lang="es-MX" smtClean="0"/>
              <a:t>22/03/2022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BDDAE-2927-49F7-AB9B-7A241683FB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7253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79C5-D5CC-48AD-B2B9-784A3C8EA0E0}" type="datetimeFigureOut">
              <a:rPr lang="es-MX" smtClean="0"/>
              <a:t>22/03/2022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BDDAE-2927-49F7-AB9B-7A241683FB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2996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79C5-D5CC-48AD-B2B9-784A3C8EA0E0}" type="datetimeFigureOut">
              <a:rPr lang="es-MX" smtClean="0"/>
              <a:t>22/03/2022</a:t>
            </a:fld>
            <a:endParaRPr lang="es-MX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BDDAE-2927-49F7-AB9B-7A241683FB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1833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79C5-D5CC-48AD-B2B9-784A3C8EA0E0}" type="datetimeFigureOut">
              <a:rPr lang="es-MX" smtClean="0"/>
              <a:t>22/03/2022</a:t>
            </a:fld>
            <a:endParaRPr lang="es-MX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BDDAE-2927-49F7-AB9B-7A241683FB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180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79C5-D5CC-48AD-B2B9-784A3C8EA0E0}" type="datetimeFigureOut">
              <a:rPr lang="es-MX" smtClean="0"/>
              <a:t>22/03/2022</a:t>
            </a:fld>
            <a:endParaRPr lang="es-MX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BDDAE-2927-49F7-AB9B-7A241683FB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525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79C5-D5CC-48AD-B2B9-784A3C8EA0E0}" type="datetimeFigureOut">
              <a:rPr lang="es-MX" smtClean="0"/>
              <a:t>22/03/2022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BDDAE-2927-49F7-AB9B-7A241683FB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5896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6A179C5-D5CC-48AD-B2B9-784A3C8EA0E0}" type="datetimeFigureOut">
              <a:rPr lang="es-MX" smtClean="0"/>
              <a:t>22/03/2022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BDDAE-2927-49F7-AB9B-7A241683FB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733311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reesvg.org/girl-with-teaching-stick" TargetMode="Externa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s://ca.wikipedia.org/wiki/Kentucky_fried_chicken" TargetMode="External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hyperlink" Target="https://franquiciasint.blogspot.com/2015/10/top-10-de-las-franquicias.html" TargetMode="External"/><Relationship Id="rId4" Type="http://schemas.openxmlformats.org/officeDocument/2006/relationships/image" Target="../media/image21.png"/><Relationship Id="rId9" Type="http://schemas.openxmlformats.org/officeDocument/2006/relationships/hyperlink" Target="https://www.gelita.com/es/principios-de-cooperacion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eb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endemosya.blogspot.com/p/que-precio-tiene-mi-casa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continents-flags-silhouettes-mosna-1055960/" TargetMode="External"/><Relationship Id="rId7" Type="http://schemas.openxmlformats.org/officeDocument/2006/relationships/hyperlink" Target="https://mysexygourmetandsybariteworld.blogspot.com/2012/08/el-aguacate-una-joya-desconocida.html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hyperlink" Target="http://it.wikiquote.org/wiki/atomo" TargetMode="Externa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vectors/sign-explosive-explosion-danger-24042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formacionytic.com/2020/08/04/los-3-riesgos-que-corres-si-aplicas-la-experiencia-de-usuario-en-la-biblioteca/" TargetMode="Externa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s.globedia.com/nombrados-jueces-paz-provincia-terue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folblogg.blogspot.com/p/unidad-de-trabajo-1.html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csdapedagogia.blogspot.com/2018/08/breve-comentario-sobre-moralidade.html" TargetMode="External"/><Relationship Id="rId5" Type="http://schemas.openxmlformats.org/officeDocument/2006/relationships/image" Target="../media/image35.png"/><Relationship Id="rId4" Type="http://schemas.openxmlformats.org/officeDocument/2006/relationships/hyperlink" Target="https://biblioguias.biblioteca.deusto.es/c.php?g=194313&amp;p=1295638" TargetMode="External"/><Relationship Id="rId9" Type="http://schemas.openxmlformats.org/officeDocument/2006/relationships/hyperlink" Target="https://pixabay.com/es/colorido-pir%C3%A1mide-3d-2253141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://gamarrasite.com/contenido/articulos/2461-la-importancia-de-la-coherencia-en-nuestra-marca-personal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n/jigsaw-puzzle-pieces-abstract-art-2099124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folblogg.blogspot.com/p/unidad-de-tabajo-6-el-salario.html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ixabay.com/de/erdkugel-erdball-weltkugel-planet-328141/" TargetMode="External"/><Relationship Id="rId5" Type="http://schemas.openxmlformats.org/officeDocument/2006/relationships/image" Target="../media/image11.png"/><Relationship Id="rId4" Type="http://schemas.openxmlformats.org/officeDocument/2006/relationships/hyperlink" Target="https://www.wisc-online.com/assetrepository/viewasset?id=2222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s/escala-equilibrio-de-peso-medida-2247165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malarrassa.cat/veus-opinions/africa-serena-dia-mundial-de-la-diabetis-lluitar-junts-es-guanyar-junts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folblogg.blogspot.com/2017/09/globalizacion.html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pngimg.com/png/49018-rich-picture-download-hq-png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artic.com.br/evangelica666/desenho-jogo/pobre" TargetMode="Externa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enous.wordpress.com/2012/11/01/actividades-culturales-en-san-pedro-tlaquepaque/" TargetMode="External"/><Relationship Id="rId4" Type="http://schemas.openxmlformats.org/officeDocument/2006/relationships/image" Target="../media/image4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eografiapjo.blogspot.com/2012/12/tema-8-comercio-y-comunicaciones.html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connext.es/vas-a-exportar-empieza-en-internet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mportaflex.com/portfolio/liberacion-aduanal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ip.egafutura.com/topic/comision-venta" TargetMode="Externa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eranor.com/importacion-definitiva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qsintco.com/home-qs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ursosyempleosargentina.site/si-eres-estudiante-o-acabas-de-finalizar-una-licenciatura-en-comercio-internacional-este-trabajo-es-para-ti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1752219E-5020-43FC-A0E9-AF84BE6681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0" t="5694" r="5533"/>
          <a:stretch/>
        </p:blipFill>
        <p:spPr>
          <a:xfrm>
            <a:off x="1211007" y="557482"/>
            <a:ext cx="3342521" cy="3216699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D4840134-35A3-4622-B0F2-649C6AAA8AAF}"/>
              </a:ext>
            </a:extLst>
          </p:cNvPr>
          <p:cNvSpPr txBox="1"/>
          <p:nvPr/>
        </p:nvSpPr>
        <p:spPr>
          <a:xfrm>
            <a:off x="5733280" y="3161197"/>
            <a:ext cx="580639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MAESTRÍA: </a:t>
            </a:r>
            <a:r>
              <a:rPr lang="es-MX" b="1" dirty="0"/>
              <a:t>AUDITORÍA GUBERNAMENTAL</a:t>
            </a:r>
          </a:p>
          <a:p>
            <a:endParaRPr lang="es-MX" dirty="0"/>
          </a:p>
          <a:p>
            <a:r>
              <a:rPr lang="es-MX" dirty="0"/>
              <a:t>MATERIA: </a:t>
            </a:r>
            <a:r>
              <a:rPr lang="es-MX" b="1" dirty="0"/>
              <a:t>ENTORNO DE LAS ORGANIZACIONES</a:t>
            </a:r>
          </a:p>
          <a:p>
            <a:endParaRPr lang="es-MX" dirty="0"/>
          </a:p>
          <a:p>
            <a:r>
              <a:rPr lang="es-MX" dirty="0"/>
              <a:t>PROFESOR: </a:t>
            </a:r>
            <a:r>
              <a:rPr lang="es-MX" b="1" dirty="0"/>
              <a:t>DR. ALEJANDRO AZAMAR ROMERO</a:t>
            </a:r>
          </a:p>
          <a:p>
            <a:endParaRPr lang="es-MX" b="1" dirty="0"/>
          </a:p>
          <a:p>
            <a:r>
              <a:rPr lang="es-MX" dirty="0"/>
              <a:t>ALUMNA: </a:t>
            </a:r>
            <a:r>
              <a:rPr lang="es-MX" b="1" dirty="0"/>
              <a:t>LAURA IMELDA PÉREZ SEGURA</a:t>
            </a:r>
          </a:p>
          <a:p>
            <a:endParaRPr lang="es-MX" dirty="0"/>
          </a:p>
          <a:p>
            <a:r>
              <a:rPr lang="es-MX" dirty="0"/>
              <a:t>EXPOSICIÓN: </a:t>
            </a:r>
            <a:r>
              <a:rPr lang="es-MX" b="1" dirty="0"/>
              <a:t>NEGOCIOS INTERNACIONALES, </a:t>
            </a:r>
          </a:p>
          <a:p>
            <a:r>
              <a:rPr lang="es-MX" b="1" dirty="0"/>
              <a:t>ORDENAMIENTOS NACIONALES Y GLOBALIZACIÓN</a:t>
            </a:r>
          </a:p>
          <a:p>
            <a:endParaRPr lang="es-MX" dirty="0"/>
          </a:p>
        </p:txBody>
      </p:sp>
      <p:pic>
        <p:nvPicPr>
          <p:cNvPr id="1026" name="Picture 2" descr="Programa | 3ercongresoeconomia">
            <a:extLst>
              <a:ext uri="{FF2B5EF4-FFF2-40B4-BE49-F238E27FC236}">
                <a16:creationId xmlns:a16="http://schemas.microsoft.com/office/drawing/2014/main" id="{368731D8-E966-4371-824F-AE48498D5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866" y="557482"/>
            <a:ext cx="5701226" cy="197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n 21" descr="Dibujo animado de un personaje con la boca abierta&#10;&#10;Descripción generada automáticamente con confianza media">
            <a:extLst>
              <a:ext uri="{FF2B5EF4-FFF2-40B4-BE49-F238E27FC236}">
                <a16:creationId xmlns:a16="http://schemas.microsoft.com/office/drawing/2014/main" id="{3F9199DE-BC5F-480D-9242-80E76225BB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743681" y="4040397"/>
            <a:ext cx="2260121" cy="226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5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93128" y="4849873"/>
            <a:ext cx="4680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Cooperación. </a:t>
            </a:r>
          </a:p>
          <a:p>
            <a:pPr algn="just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Es una </a:t>
            </a: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agrupación de varias empresas independientes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i="1" dirty="0">
                <a:latin typeface="Arial" panose="020B0604020202020204" pitchFamily="34" charset="0"/>
                <a:cs typeface="Arial" panose="020B0604020202020204" pitchFamily="34" charset="0"/>
              </a:rPr>
              <a:t>para realizar actividades comerciales conjuntas.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916985" y="2921168"/>
            <a:ext cx="4715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Fabricación bajo licencia. </a:t>
            </a:r>
          </a:p>
          <a:p>
            <a:pPr algn="just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Se trata de </a:t>
            </a: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otorgar licencias de tus productos o servicios </a:t>
            </a:r>
            <a:r>
              <a:rPr lang="es-MX" sz="2000" i="1" dirty="0">
                <a:latin typeface="Arial" panose="020B0604020202020204" pitchFamily="34" charset="0"/>
                <a:cs typeface="Arial" panose="020B0604020202020204" pitchFamily="34" charset="0"/>
              </a:rPr>
              <a:t>a otras empresas.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98138" y="579354"/>
            <a:ext cx="62048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Franquicia</a:t>
            </a:r>
            <a:r>
              <a:rPr lang="es-MX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Forma de colaboración en la que un </a:t>
            </a: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franquiciador pone su marca y su infraestructura a disposición de un franquiciado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 a cambio de </a:t>
            </a:r>
            <a:r>
              <a:rPr lang="es-MX" sz="2000" i="1" dirty="0">
                <a:latin typeface="Arial" panose="020B0604020202020204" pitchFamily="34" charset="0"/>
                <a:cs typeface="Arial" panose="020B0604020202020204" pitchFamily="34" charset="0"/>
              </a:rPr>
              <a:t>remuneración para que este monte el negocio 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por cuenta propia.</a:t>
            </a:r>
          </a:p>
        </p:txBody>
      </p:sp>
      <p:pic>
        <p:nvPicPr>
          <p:cNvPr id="3" name="Imagen 2" descr="Un dibujo animado con letras&#10;&#10;Descripción generada automáticamente con confianza media">
            <a:extLst>
              <a:ext uri="{FF2B5EF4-FFF2-40B4-BE49-F238E27FC236}">
                <a16:creationId xmlns:a16="http://schemas.microsoft.com/office/drawing/2014/main" id="{DB68BBD3-20E9-49CC-B20B-2223BDE23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197881" y="187246"/>
            <a:ext cx="2667000" cy="1304925"/>
          </a:xfrm>
          <a:prstGeom prst="rect">
            <a:avLst/>
          </a:prstGeom>
        </p:spPr>
      </p:pic>
      <p:pic>
        <p:nvPicPr>
          <p:cNvPr id="9" name="Imagen 8" descr="Imagen que contiene reloj, monitor, señal, dibujo&#10;&#10;Descripción generada automáticamente">
            <a:extLst>
              <a:ext uri="{FF2B5EF4-FFF2-40B4-BE49-F238E27FC236}">
                <a16:creationId xmlns:a16="http://schemas.microsoft.com/office/drawing/2014/main" id="{17D390FA-0A5A-44E7-9C8F-683FA3A1C7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278986" y="1653669"/>
            <a:ext cx="4578034" cy="796130"/>
          </a:xfrm>
          <a:prstGeom prst="rect">
            <a:avLst/>
          </a:prstGeom>
        </p:spPr>
      </p:pic>
      <p:pic>
        <p:nvPicPr>
          <p:cNvPr id="2052" name="Picture 4" descr="Licencia de Marca - Qué es, definición y concepto | 2022 | Economipedia">
            <a:extLst>
              <a:ext uri="{FF2B5EF4-FFF2-40B4-BE49-F238E27FC236}">
                <a16:creationId xmlns:a16="http://schemas.microsoft.com/office/drawing/2014/main" id="{D3E81741-9558-4EFF-9C43-448B7C6CE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45"/>
          <a:stretch/>
        </p:blipFill>
        <p:spPr bwMode="auto">
          <a:xfrm>
            <a:off x="1471631" y="2607236"/>
            <a:ext cx="2987309" cy="156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attel y Disney anuncian un contrato de licencia mundial plurianual para  las franquicias de Disney Princess y Disney Frozen | Business Wire">
            <a:extLst>
              <a:ext uri="{FF2B5EF4-FFF2-40B4-BE49-F238E27FC236}">
                <a16:creationId xmlns:a16="http://schemas.microsoft.com/office/drawing/2014/main" id="{47F9A34A-1D5A-462F-9F93-124D7C63C9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6" r="22581"/>
          <a:stretch/>
        </p:blipFill>
        <p:spPr bwMode="auto">
          <a:xfrm>
            <a:off x="2299581" y="2894009"/>
            <a:ext cx="751436" cy="73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 descr="Dibujo en fondo negro&#10;&#10;Descripción generada automáticamente con confianza baja">
            <a:extLst>
              <a:ext uri="{FF2B5EF4-FFF2-40B4-BE49-F238E27FC236}">
                <a16:creationId xmlns:a16="http://schemas.microsoft.com/office/drawing/2014/main" id="{AF054152-E0B9-4CEA-9213-6D9A492882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733062" y="4104974"/>
            <a:ext cx="3111943" cy="219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99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FE03679-234D-41C7-B1AD-E71536A8E80C}"/>
              </a:ext>
            </a:extLst>
          </p:cNvPr>
          <p:cNvSpPr txBox="1"/>
          <p:nvPr/>
        </p:nvSpPr>
        <p:spPr>
          <a:xfrm>
            <a:off x="648930" y="629266"/>
            <a:ext cx="6188190" cy="16223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ct val="0"/>
              </a:spcBef>
              <a:spcAft>
                <a:spcPts val="600"/>
              </a:spcAft>
            </a:pPr>
            <a:r>
              <a:rPr lang="en-US" sz="4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3) </a:t>
            </a:r>
            <a:r>
              <a:rPr lang="en-US" sz="4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Formas</a:t>
            </a:r>
            <a:r>
              <a:rPr lang="en-US" sz="4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promovedoras</a:t>
            </a:r>
            <a:r>
              <a:rPr lang="en-US" sz="4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8930" y="2438400"/>
            <a:ext cx="61881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/>
            <a:endParaRPr lang="en-US" dirty="0">
              <a:solidFill>
                <a:srgbClr val="FFFFFF"/>
              </a:solidFill>
            </a:endParaRPr>
          </a:p>
          <a:p>
            <a:pPr marL="0" indent="0"/>
            <a:r>
              <a:rPr lang="en-US" dirty="0">
                <a:solidFill>
                  <a:srgbClr val="FFFFFF"/>
                </a:solidFill>
              </a:rPr>
              <a:t>Los </a:t>
            </a:r>
            <a:r>
              <a:rPr lang="en-US" dirty="0" err="1">
                <a:solidFill>
                  <a:srgbClr val="FFFFFF"/>
                </a:solidFill>
              </a:rPr>
              <a:t>agentes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comerciales</a:t>
            </a:r>
            <a:r>
              <a:rPr lang="en-US" dirty="0">
                <a:solidFill>
                  <a:srgbClr val="FFFFFF"/>
                </a:solidFill>
              </a:rPr>
              <a:t> o </a:t>
            </a:r>
            <a:r>
              <a:rPr lang="en-US" dirty="0" err="1">
                <a:solidFill>
                  <a:srgbClr val="FFFFFF"/>
                </a:solidFill>
              </a:rPr>
              <a:t>intermediarios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independientes</a:t>
            </a:r>
            <a:r>
              <a:rPr lang="en-US" dirty="0">
                <a:solidFill>
                  <a:srgbClr val="FFFFFF"/>
                </a:solidFill>
              </a:rPr>
              <a:t> son personas naturales o </a:t>
            </a:r>
            <a:r>
              <a:rPr lang="en-US" dirty="0" err="1">
                <a:solidFill>
                  <a:srgbClr val="FFFFFF"/>
                </a:solidFill>
              </a:rPr>
              <a:t>jurídicas</a:t>
            </a:r>
            <a:r>
              <a:rPr lang="en-US" dirty="0">
                <a:solidFill>
                  <a:srgbClr val="FFFFFF"/>
                </a:solidFill>
              </a:rPr>
              <a:t> que </a:t>
            </a:r>
            <a:r>
              <a:rPr lang="en-US" dirty="0" err="1">
                <a:solidFill>
                  <a:srgbClr val="FFFFFF"/>
                </a:solidFill>
              </a:rPr>
              <a:t>desempeñan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actividades</a:t>
            </a:r>
            <a:r>
              <a:rPr lang="en-US" dirty="0">
                <a:solidFill>
                  <a:srgbClr val="FFFFFF"/>
                </a:solidFill>
              </a:rPr>
              <a:t> de </a:t>
            </a:r>
            <a:r>
              <a:rPr lang="en-US" dirty="0" err="1">
                <a:solidFill>
                  <a:srgbClr val="FFFFFF"/>
                </a:solidFill>
              </a:rPr>
              <a:t>promoción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comercial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por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cuenta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ajena</a:t>
            </a:r>
            <a:r>
              <a:rPr lang="en-US" dirty="0">
                <a:solidFill>
                  <a:srgbClr val="FFFFFF"/>
                </a:solidFill>
              </a:rPr>
              <a:t> a </a:t>
            </a:r>
            <a:r>
              <a:rPr lang="en-US" dirty="0" err="1">
                <a:solidFill>
                  <a:srgbClr val="FFFFFF"/>
                </a:solidFill>
              </a:rPr>
              <a:t>cambio</a:t>
            </a:r>
            <a:r>
              <a:rPr lang="en-US" dirty="0">
                <a:solidFill>
                  <a:srgbClr val="FFFFFF"/>
                </a:solidFill>
              </a:rPr>
              <a:t> de </a:t>
            </a:r>
            <a:r>
              <a:rPr lang="en-US" dirty="0" err="1">
                <a:solidFill>
                  <a:srgbClr val="FFFFFF"/>
                </a:solidFill>
              </a:rPr>
              <a:t>una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remuneración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pactada</a:t>
            </a:r>
            <a:r>
              <a:rPr lang="en-US" dirty="0">
                <a:solidFill>
                  <a:srgbClr val="FFFFFF"/>
                </a:solidFill>
              </a:rPr>
              <a:t> con </a:t>
            </a:r>
            <a:r>
              <a:rPr lang="en-US" dirty="0" err="1">
                <a:solidFill>
                  <a:srgbClr val="FFFFFF"/>
                </a:solidFill>
              </a:rPr>
              <a:t>los</a:t>
            </a:r>
            <a:r>
              <a:rPr lang="en-US" dirty="0">
                <a:solidFill>
                  <a:srgbClr val="FFFFFF"/>
                </a:solidFill>
              </a:rPr>
              <a:t> empresarios.</a:t>
            </a:r>
          </a:p>
          <a:p>
            <a:pPr marL="0" indent="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577A9186-0E1A-4CE6-8C0C-E5B213B9C6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-1" b="12919"/>
          <a:stretch/>
        </p:blipFill>
        <p:spPr>
          <a:xfrm>
            <a:off x="7229175" y="-13580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4305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7666" y="312316"/>
            <a:ext cx="8596668" cy="602343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i="1" dirty="0">
                <a:latin typeface="Arial" panose="020B0604020202020204" pitchFamily="34" charset="0"/>
                <a:cs typeface="Arial" panose="020B0604020202020204" pitchFamily="34" charset="0"/>
              </a:rPr>
              <a:t>Ventajas del comercio internacional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772001" y="1269497"/>
            <a:ext cx="43238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Expansión de ventas.</a:t>
            </a:r>
          </a:p>
          <a:p>
            <a:pPr algn="just"/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número de personas y el monto de su poder adquisitivo son mayores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i="1" dirty="0">
                <a:latin typeface="Arial" panose="020B0604020202020204" pitchFamily="34" charset="0"/>
                <a:cs typeface="Arial" panose="020B0604020202020204" pitchFamily="34" charset="0"/>
              </a:rPr>
              <a:t>en la totalidad del mundo que en un solo país, así que las empresas pueden aumentar su mercado potencial al buscar mercados internacionales.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234045" y="3067809"/>
            <a:ext cx="518595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Obtención de recursos. </a:t>
            </a:r>
          </a:p>
          <a:p>
            <a:pPr algn="just"/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fabricantes y distribuidores buscan productos, servicios y componentes producidos en países extranjeros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. Además, </a:t>
            </a:r>
            <a:r>
              <a:rPr lang="es-MX" sz="2000" i="1" dirty="0">
                <a:latin typeface="Arial" panose="020B0604020202020204" pitchFamily="34" charset="0"/>
                <a:cs typeface="Arial" panose="020B0604020202020204" pitchFamily="34" charset="0"/>
              </a:rPr>
              <a:t>buscan capital, tecnología e información provenientes del extranjero que puedan utilizar en sus países de origen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; en ocasiones lo hacen para </a:t>
            </a: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reducir sus costos, a veces para adquirir algo que no está disponible en su país de origen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Imagen 5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40FBF115-D721-4D9E-8668-B6E8E68EE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99695" y="3859991"/>
            <a:ext cx="4096112" cy="2790476"/>
          </a:xfrm>
          <a:prstGeom prst="rect">
            <a:avLst/>
          </a:prstGeom>
        </p:spPr>
      </p:pic>
      <p:pic>
        <p:nvPicPr>
          <p:cNvPr id="8" name="Imagen 7" descr="Imagen que contiene alambre, interior, pequeño, tabla&#10;&#10;Descripción generada automáticamente">
            <a:extLst>
              <a:ext uri="{FF2B5EF4-FFF2-40B4-BE49-F238E27FC236}">
                <a16:creationId xmlns:a16="http://schemas.microsoft.com/office/drawing/2014/main" id="{AA453B71-1F8E-41A5-93B0-E3372AAC3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008514" y="1175451"/>
            <a:ext cx="1659963" cy="1892358"/>
          </a:xfrm>
          <a:prstGeom prst="rect">
            <a:avLst/>
          </a:prstGeom>
        </p:spPr>
      </p:pic>
      <p:pic>
        <p:nvPicPr>
          <p:cNvPr id="11" name="Imagen 10" descr="Foto montaje de una fruta&#10;&#10;Descripción generada automáticamente con confianza media">
            <a:extLst>
              <a:ext uri="{FF2B5EF4-FFF2-40B4-BE49-F238E27FC236}">
                <a16:creationId xmlns:a16="http://schemas.microsoft.com/office/drawing/2014/main" id="{360E9BFF-0EB4-49BE-8490-302ACC9CF1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720293" y="1375694"/>
            <a:ext cx="1721782" cy="202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7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652380" y="3429000"/>
            <a:ext cx="59174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minimizar las fluctuaciones de ventas y utilidades, las empresas deben buscar los mercados extranjeros para aprovechar las diferencias de los ciclos económicos </a:t>
            </a:r>
            <a:r>
              <a:rPr lang="es-MX" sz="2000" i="1" dirty="0">
                <a:latin typeface="Arial" panose="020B0604020202020204" pitchFamily="34" charset="0"/>
                <a:cs typeface="Arial" panose="020B0604020202020204" pitchFamily="34" charset="0"/>
              </a:rPr>
              <a:t>(recisiones y expansiones) que existen entre países.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5E9D06B-2BAB-4195-8C0A-97D6FC6A87EA}"/>
              </a:ext>
            </a:extLst>
          </p:cNvPr>
          <p:cNvSpPr txBox="1"/>
          <p:nvPr/>
        </p:nvSpPr>
        <p:spPr>
          <a:xfrm>
            <a:off x="5273170" y="1674860"/>
            <a:ext cx="6097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s-MX" sz="3600" b="1" dirty="0">
                <a:latin typeface="Arial" panose="020B0604020202020204" pitchFamily="34" charset="0"/>
                <a:cs typeface="Arial" panose="020B0604020202020204" pitchFamily="34" charset="0"/>
              </a:rPr>
              <a:t>Minimización de riesgos. </a:t>
            </a:r>
          </a:p>
        </p:txBody>
      </p:sp>
      <p:pic>
        <p:nvPicPr>
          <p:cNvPr id="6" name="Imagen 5" descr="Imagen que contiene firmar, señal, calle, dibujo&#10;&#10;Descripción generada automáticamente">
            <a:extLst>
              <a:ext uri="{FF2B5EF4-FFF2-40B4-BE49-F238E27FC236}">
                <a16:creationId xmlns:a16="http://schemas.microsoft.com/office/drawing/2014/main" id="{C479866C-498C-4655-8566-0B5FD0B84D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77690" y="316872"/>
            <a:ext cx="2976413" cy="2715977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9284655A-6896-4266-A45D-1A80B1F038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54040" y="3483321"/>
            <a:ext cx="5223714" cy="313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0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11931" y="452718"/>
            <a:ext cx="4638903" cy="1400530"/>
          </a:xfrm>
        </p:spPr>
        <p:txBody>
          <a:bodyPr>
            <a:normAutofit/>
          </a:bodyPr>
          <a:lstStyle/>
          <a:p>
            <a:r>
              <a:rPr lang="es-MX" b="1" i="1" dirty="0">
                <a:latin typeface="Arial" panose="020B0604020202020204" pitchFamily="34" charset="0"/>
                <a:cs typeface="Arial" panose="020B0604020202020204" pitchFamily="34" charset="0"/>
              </a:rPr>
              <a:t>Ordenamientos Nacionales</a:t>
            </a: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8F784596-D63C-4101-B6E9-AFE501F9D2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8790" r="18079" b="1"/>
          <a:stretch/>
        </p:blipFill>
        <p:spPr>
          <a:xfrm>
            <a:off x="0" y="9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410950" y="2052918"/>
            <a:ext cx="4638903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En el proceso </a:t>
            </a:r>
            <a:r>
              <a:rPr lang="es-MX" i="1" dirty="0">
                <a:latin typeface="Arial" panose="020B0604020202020204" pitchFamily="34" charset="0"/>
                <a:cs typeface="Arial" panose="020B0604020202020204" pitchFamily="34" charset="0"/>
              </a:rPr>
              <a:t>de internacionalización de un negocio intervienen muchos factores. </a:t>
            </a:r>
          </a:p>
          <a:p>
            <a:pPr marL="0" indent="0">
              <a:buNone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Existen </a:t>
            </a:r>
            <a:r>
              <a:rPr lang="es-MX" i="1" dirty="0">
                <a:latin typeface="Arial" panose="020B0604020202020204" pitchFamily="34" charset="0"/>
                <a:cs typeface="Arial" panose="020B0604020202020204" pitchFamily="34" charset="0"/>
              </a:rPr>
              <a:t>aspectos generales sobre comercio internacional que se deben conocer y valorar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. Entre ellos, un punto importante a tener en cuenta son las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leyes que regulan ese comercio internacional ya que en los últimos tiempos se han intentado constituir normas y prácticas para facilitar el flujo entre países.</a:t>
            </a:r>
          </a:p>
        </p:txBody>
      </p:sp>
    </p:spTree>
    <p:extLst>
      <p:ext uri="{BB962C8B-B14F-4D97-AF65-F5344CB8AC3E}">
        <p14:creationId xmlns:p14="http://schemas.microsoft.com/office/powerpoint/2010/main" val="213898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704825" y="123945"/>
            <a:ext cx="8596668" cy="1146041"/>
          </a:xfrm>
        </p:spPr>
        <p:txBody>
          <a:bodyPr>
            <a:normAutofit fontScale="90000"/>
          </a:bodyPr>
          <a:lstStyle/>
          <a:p>
            <a:pPr algn="r"/>
            <a:r>
              <a:rPr lang="es-MX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Características de los </a:t>
            </a:r>
            <a:br>
              <a:rPr lang="es-MX" sz="40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ordenamientos nacionales:</a:t>
            </a:r>
            <a:br>
              <a:rPr lang="es-MX" b="1" i="1" dirty="0"/>
            </a:br>
            <a:endParaRPr lang="es-MX" b="1" i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438512" y="2535467"/>
            <a:ext cx="8596668" cy="16613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MX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La unidad: </a:t>
            </a:r>
          </a:p>
          <a:p>
            <a:pPr marL="0" indent="0" algn="just">
              <a:buNone/>
            </a:pPr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unidad incide en la posibilidad de encontrar un criterio en torno al cual las normas del ordenamiento se constituyen como un todo unitario y diferente a otros.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3B89DB6-75A2-4581-BB48-817224917D68}"/>
              </a:ext>
            </a:extLst>
          </p:cNvPr>
          <p:cNvSpPr txBox="1"/>
          <p:nvPr/>
        </p:nvSpPr>
        <p:spPr>
          <a:xfrm>
            <a:off x="2795258" y="1629661"/>
            <a:ext cx="60975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ordenamientos nacionales se suelen presentar desde </a:t>
            </a:r>
            <a:r>
              <a:rPr lang="es-MX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tres características fundamentales</a:t>
            </a:r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A4B1B7E-123D-4382-979A-1C5EC267DA6D}"/>
              </a:ext>
            </a:extLst>
          </p:cNvPr>
          <p:cNvSpPr txBox="1"/>
          <p:nvPr/>
        </p:nvSpPr>
        <p:spPr>
          <a:xfrm>
            <a:off x="5844012" y="4378034"/>
            <a:ext cx="60975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0" i="0" dirty="0">
                <a:effectLst/>
                <a:latin typeface="Times New Roman" panose="02020603050405020304" pitchFamily="18" charset="0"/>
              </a:rPr>
              <a:t>“ …ha de eliminar, a la hora de resolver un supuesto concreto, las posibles antinomias, así como ha de integrar las lagunas existentes con normas procedentes del mismo ordenamiento o de otros superiores o parciales”</a:t>
            </a:r>
            <a:endParaRPr lang="es-MX" dirty="0"/>
          </a:p>
        </p:txBody>
      </p:sp>
      <p:pic>
        <p:nvPicPr>
          <p:cNvPr id="9" name="Imagen 8" descr="Imagen que contiene interior, tabla, escritorio, hecho de madera&#10;&#10;Descripción generada automáticamente">
            <a:extLst>
              <a:ext uri="{FF2B5EF4-FFF2-40B4-BE49-F238E27FC236}">
                <a16:creationId xmlns:a16="http://schemas.microsoft.com/office/drawing/2014/main" id="{9B55E72F-17BE-4BE7-9F0B-69ED565C6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30502" y="3875336"/>
            <a:ext cx="4729511" cy="247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2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build="p"/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246812" y="2487735"/>
            <a:ext cx="7785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La unidad del ordenamiento tiene que ver con </a:t>
            </a: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tres cuestiones principales: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72698" y="3569358"/>
            <a:ext cx="3280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La validez que permite </a:t>
            </a: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identificar las normas del ordenamiento jurídico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221600" y="3569357"/>
            <a:ext cx="3598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distinción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 entre las normas </a:t>
            </a: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jurídicas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 y otras normas como las de la </a:t>
            </a: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moral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487981" y="3569356"/>
            <a:ext cx="3638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3) 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jerarquización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 de las normas dentro de un sistema complejo de fuentes jurídicas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347" y="216952"/>
            <a:ext cx="5723959" cy="1750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3B492948-5CE8-41E8-9B75-D8A0921345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14989" y="4798241"/>
            <a:ext cx="1643361" cy="1705809"/>
          </a:xfrm>
          <a:prstGeom prst="rect">
            <a:avLst/>
          </a:prstGeom>
        </p:spPr>
      </p:pic>
      <p:pic>
        <p:nvPicPr>
          <p:cNvPr id="11" name="Imagen 10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2A7B6AEC-78C7-45D6-9879-206BAD6FE3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079672" y="4794515"/>
            <a:ext cx="1877308" cy="1846533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D2BA036-154D-4C1A-B3D7-36EB3A927478}"/>
              </a:ext>
            </a:extLst>
          </p:cNvPr>
          <p:cNvSpPr txBox="1"/>
          <p:nvPr/>
        </p:nvSpPr>
        <p:spPr>
          <a:xfrm>
            <a:off x="4457504" y="6792399"/>
            <a:ext cx="2857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>
                <a:hlinkClick r:id="rId6" tooltip="https://ticsdapedagogia.blogspot.com/2018/08/breve-comentario-sobre-moralidade.html"/>
              </a:rPr>
              <a:t>Esta foto</a:t>
            </a:r>
            <a:r>
              <a:rPr lang="es-MX" sz="900"/>
              <a:t> de Autor desconocido está bajo licencia </a:t>
            </a:r>
            <a:r>
              <a:rPr lang="es-MX" sz="900">
                <a:hlinkClick r:id="rId7" tooltip="https://creativecommons.org/licenses/by-nc-sa/3.0/"/>
              </a:rPr>
              <a:t>CC BY-SA-NC</a:t>
            </a:r>
            <a:endParaRPr lang="es-MX" sz="900"/>
          </a:p>
        </p:txBody>
      </p:sp>
      <p:pic>
        <p:nvPicPr>
          <p:cNvPr id="14" name="Imagen 13" descr="Imagen que contiene Forma&#10;&#10;Descripción generada automáticamente">
            <a:extLst>
              <a:ext uri="{FF2B5EF4-FFF2-40B4-BE49-F238E27FC236}">
                <a16:creationId xmlns:a16="http://schemas.microsoft.com/office/drawing/2014/main" id="{2C5D1915-61B1-4843-9A18-EBE1D3F50E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060174" y="4687704"/>
            <a:ext cx="2494246" cy="192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5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C3BB812-F3FD-4DCB-A953-DDAE97D3C237}"/>
              </a:ext>
            </a:extLst>
          </p:cNvPr>
          <p:cNvSpPr txBox="1"/>
          <p:nvPr/>
        </p:nvSpPr>
        <p:spPr>
          <a:xfrm>
            <a:off x="648930" y="629266"/>
            <a:ext cx="6188190" cy="1114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ct val="0"/>
              </a:spcBef>
              <a:spcAft>
                <a:spcPts val="600"/>
              </a:spcAft>
            </a:pPr>
            <a:r>
              <a:rPr lang="en-US" sz="4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2. La </a:t>
            </a:r>
            <a:r>
              <a:rPr lang="en-US" sz="4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coherencia</a:t>
            </a:r>
            <a:r>
              <a:rPr lang="en-US" sz="4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1440" y="1854820"/>
            <a:ext cx="61881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</a:pPr>
            <a:r>
              <a:rPr lang="en-US" sz="1900" dirty="0" err="1">
                <a:solidFill>
                  <a:srgbClr val="FFFFFF"/>
                </a:solidFill>
              </a:rPr>
              <a:t>Alude</a:t>
            </a:r>
            <a:r>
              <a:rPr lang="en-US" sz="1900" dirty="0">
                <a:solidFill>
                  <a:srgbClr val="FFFFFF"/>
                </a:solidFill>
              </a:rPr>
              <a:t> a la </a:t>
            </a:r>
            <a:r>
              <a:rPr lang="en-US" sz="1900" dirty="0" err="1">
                <a:solidFill>
                  <a:srgbClr val="FFFFFF"/>
                </a:solidFill>
              </a:rPr>
              <a:t>aspiración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normativa</a:t>
            </a:r>
            <a:r>
              <a:rPr lang="en-US" sz="1900" dirty="0">
                <a:solidFill>
                  <a:srgbClr val="FFFFFF"/>
                </a:solidFill>
              </a:rPr>
              <a:t> de que </a:t>
            </a:r>
            <a:r>
              <a:rPr lang="en-US" sz="1900" b="1" dirty="0">
                <a:solidFill>
                  <a:srgbClr val="FFFFFF"/>
                </a:solidFill>
              </a:rPr>
              <a:t>las </a:t>
            </a:r>
            <a:r>
              <a:rPr lang="en-US" sz="1900" b="1" dirty="0" err="1">
                <a:solidFill>
                  <a:srgbClr val="FFFFFF"/>
                </a:solidFill>
              </a:rPr>
              <a:t>normas</a:t>
            </a:r>
            <a:r>
              <a:rPr lang="en-US" sz="1900" b="1" dirty="0">
                <a:solidFill>
                  <a:srgbClr val="FFFFFF"/>
                </a:solidFill>
              </a:rPr>
              <a:t> entre </a:t>
            </a:r>
            <a:r>
              <a:rPr lang="en-US" sz="1900" b="1" dirty="0" err="1">
                <a:solidFill>
                  <a:srgbClr val="FFFFFF"/>
                </a:solidFill>
              </a:rPr>
              <a:t>sí</a:t>
            </a:r>
            <a:r>
              <a:rPr lang="en-US" sz="1900" b="1" dirty="0">
                <a:solidFill>
                  <a:srgbClr val="FFFFFF"/>
                </a:solidFill>
              </a:rPr>
              <a:t> no </a:t>
            </a:r>
            <a:r>
              <a:rPr lang="en-US" sz="1900" b="1" dirty="0" err="1">
                <a:solidFill>
                  <a:srgbClr val="FFFFFF"/>
                </a:solidFill>
              </a:rPr>
              <a:t>sean</a:t>
            </a:r>
            <a:r>
              <a:rPr lang="en-US" sz="1900" b="1" dirty="0">
                <a:solidFill>
                  <a:srgbClr val="FFFFFF"/>
                </a:solidFill>
              </a:rPr>
              <a:t> </a:t>
            </a:r>
            <a:r>
              <a:rPr lang="en-US" sz="1900" b="1" dirty="0" err="1">
                <a:solidFill>
                  <a:srgbClr val="FFFFFF"/>
                </a:solidFill>
              </a:rPr>
              <a:t>contrarias</a:t>
            </a:r>
            <a:r>
              <a:rPr lang="en-US" sz="1900" b="1" dirty="0">
                <a:solidFill>
                  <a:srgbClr val="FFFFFF"/>
                </a:solidFill>
              </a:rPr>
              <a:t> o </a:t>
            </a:r>
            <a:r>
              <a:rPr lang="en-US" sz="1900" b="1" dirty="0" err="1">
                <a:solidFill>
                  <a:srgbClr val="FFFFFF"/>
                </a:solidFill>
              </a:rPr>
              <a:t>contradictorias</a:t>
            </a:r>
            <a:r>
              <a:rPr lang="en-US" sz="1900" b="1" dirty="0">
                <a:solidFill>
                  <a:srgbClr val="FFFFFF"/>
                </a:solidFill>
              </a:rPr>
              <a:t>.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</a:p>
          <a:p>
            <a:pPr marL="0" indent="0">
              <a:lnSpc>
                <a:spcPct val="90000"/>
              </a:lnSpc>
            </a:pPr>
            <a:endParaRPr lang="en-US" sz="1900" dirty="0">
              <a:solidFill>
                <a:srgbClr val="FFFFFF"/>
              </a:solidFill>
            </a:endParaRPr>
          </a:p>
          <a:p>
            <a:pPr marL="0" indent="0">
              <a:lnSpc>
                <a:spcPct val="90000"/>
              </a:lnSpc>
            </a:pPr>
            <a:r>
              <a:rPr lang="en-US" sz="1900" i="1" dirty="0">
                <a:solidFill>
                  <a:srgbClr val="FFFFFF"/>
                </a:solidFill>
              </a:rPr>
              <a:t>La </a:t>
            </a:r>
            <a:r>
              <a:rPr lang="en-US" sz="1900" i="1" dirty="0" err="1">
                <a:solidFill>
                  <a:srgbClr val="FFFFFF"/>
                </a:solidFill>
              </a:rPr>
              <a:t>realidad</a:t>
            </a:r>
            <a:r>
              <a:rPr lang="en-US" sz="1900" i="1" dirty="0">
                <a:solidFill>
                  <a:srgbClr val="FFFFFF"/>
                </a:solidFill>
              </a:rPr>
              <a:t> </a:t>
            </a:r>
            <a:r>
              <a:rPr lang="en-US" sz="1900" i="1" dirty="0" err="1">
                <a:solidFill>
                  <a:srgbClr val="FFFFFF"/>
                </a:solidFill>
              </a:rPr>
              <a:t>normativa</a:t>
            </a:r>
            <a:r>
              <a:rPr lang="en-US" sz="1900" i="1" dirty="0">
                <a:solidFill>
                  <a:srgbClr val="FFFFFF"/>
                </a:solidFill>
              </a:rPr>
              <a:t>, sin embargo, es </a:t>
            </a:r>
            <a:r>
              <a:rPr lang="en-US" sz="1900" i="1" dirty="0" err="1">
                <a:solidFill>
                  <a:srgbClr val="FFFFFF"/>
                </a:solidFill>
              </a:rPr>
              <a:t>muy</a:t>
            </a:r>
            <a:r>
              <a:rPr lang="en-US" sz="1900" i="1" dirty="0">
                <a:solidFill>
                  <a:srgbClr val="FFFFFF"/>
                </a:solidFill>
              </a:rPr>
              <a:t> </a:t>
            </a:r>
            <a:r>
              <a:rPr lang="en-US" sz="1900" i="1" dirty="0" err="1">
                <a:solidFill>
                  <a:srgbClr val="FFFFFF"/>
                </a:solidFill>
              </a:rPr>
              <a:t>distinta</a:t>
            </a:r>
            <a:r>
              <a:rPr lang="en-US" sz="1900" i="1" dirty="0">
                <a:solidFill>
                  <a:srgbClr val="FFFFFF"/>
                </a:solidFill>
              </a:rPr>
              <a:t> y </a:t>
            </a:r>
            <a:r>
              <a:rPr lang="en-US" sz="1900" i="1" dirty="0" err="1">
                <a:solidFill>
                  <a:srgbClr val="FFFFFF"/>
                </a:solidFill>
              </a:rPr>
              <a:t>presenta</a:t>
            </a:r>
            <a:r>
              <a:rPr lang="en-US" sz="1900" i="1" dirty="0">
                <a:solidFill>
                  <a:srgbClr val="FFFFFF"/>
                </a:solidFill>
              </a:rPr>
              <a:t> </a:t>
            </a:r>
            <a:r>
              <a:rPr lang="en-US" sz="1900" i="1" dirty="0" err="1">
                <a:solidFill>
                  <a:srgbClr val="FFFFFF"/>
                </a:solidFill>
              </a:rPr>
              <a:t>abundantes</a:t>
            </a:r>
            <a:r>
              <a:rPr lang="en-US" sz="1900" i="1" dirty="0">
                <a:solidFill>
                  <a:srgbClr val="FFFFFF"/>
                </a:solidFill>
              </a:rPr>
              <a:t> </a:t>
            </a:r>
            <a:r>
              <a:rPr lang="en-US" sz="1900" i="1" dirty="0" err="1">
                <a:solidFill>
                  <a:srgbClr val="FFFFFF"/>
                </a:solidFill>
              </a:rPr>
              <a:t>contradicciones</a:t>
            </a:r>
            <a:r>
              <a:rPr lang="en-US" sz="1900" i="1" dirty="0">
                <a:solidFill>
                  <a:srgbClr val="FFFFFF"/>
                </a:solidFill>
              </a:rPr>
              <a:t> entre </a:t>
            </a:r>
            <a:r>
              <a:rPr lang="en-US" sz="1900" i="1" dirty="0" err="1">
                <a:solidFill>
                  <a:srgbClr val="FFFFFF"/>
                </a:solidFill>
              </a:rPr>
              <a:t>normas</a:t>
            </a:r>
            <a:r>
              <a:rPr lang="en-US" sz="1900" i="1" dirty="0">
                <a:solidFill>
                  <a:srgbClr val="FFFFFF"/>
                </a:solidFill>
              </a:rPr>
              <a:t> de un </a:t>
            </a:r>
            <a:r>
              <a:rPr lang="en-US" sz="1900" i="1" dirty="0" err="1">
                <a:solidFill>
                  <a:srgbClr val="FFFFFF"/>
                </a:solidFill>
              </a:rPr>
              <a:t>mismo</a:t>
            </a:r>
            <a:r>
              <a:rPr lang="en-US" sz="1900" i="1" dirty="0">
                <a:solidFill>
                  <a:srgbClr val="FFFFFF"/>
                </a:solidFill>
              </a:rPr>
              <a:t> </a:t>
            </a:r>
            <a:r>
              <a:rPr lang="en-US" sz="1900" i="1" dirty="0" err="1">
                <a:solidFill>
                  <a:srgbClr val="FFFFFF"/>
                </a:solidFill>
              </a:rPr>
              <a:t>ordenamiento</a:t>
            </a:r>
            <a:r>
              <a:rPr lang="en-US" sz="1900" i="1" dirty="0">
                <a:solidFill>
                  <a:srgbClr val="FFFFFF"/>
                </a:solidFill>
              </a:rPr>
              <a:t>, lo que </a:t>
            </a:r>
            <a:r>
              <a:rPr lang="en-US" sz="1900" i="1" dirty="0" err="1">
                <a:solidFill>
                  <a:srgbClr val="FFFFFF"/>
                </a:solidFill>
              </a:rPr>
              <a:t>presenta</a:t>
            </a:r>
            <a:r>
              <a:rPr lang="en-US" sz="1900" i="1" dirty="0">
                <a:solidFill>
                  <a:srgbClr val="FFFFFF"/>
                </a:solidFill>
              </a:rPr>
              <a:t> </a:t>
            </a:r>
            <a:r>
              <a:rPr lang="en-US" sz="1900" i="1" dirty="0" err="1">
                <a:solidFill>
                  <a:srgbClr val="FFFFFF"/>
                </a:solidFill>
              </a:rPr>
              <a:t>problemas</a:t>
            </a:r>
            <a:r>
              <a:rPr lang="en-US" sz="1900" i="1" dirty="0">
                <a:solidFill>
                  <a:srgbClr val="FFFFFF"/>
                </a:solidFill>
              </a:rPr>
              <a:t> </a:t>
            </a:r>
            <a:r>
              <a:rPr lang="en-US" sz="1900" i="1" dirty="0" err="1">
                <a:solidFill>
                  <a:srgbClr val="FFFFFF"/>
                </a:solidFill>
              </a:rPr>
              <a:t>porque</a:t>
            </a:r>
            <a:r>
              <a:rPr lang="en-US" sz="1900" i="1" dirty="0">
                <a:solidFill>
                  <a:srgbClr val="FFFFFF"/>
                </a:solidFill>
              </a:rPr>
              <a:t> </a:t>
            </a:r>
            <a:r>
              <a:rPr lang="en-US" sz="1900" i="1" dirty="0" err="1">
                <a:solidFill>
                  <a:srgbClr val="FFFFFF"/>
                </a:solidFill>
              </a:rPr>
              <a:t>en</a:t>
            </a:r>
            <a:r>
              <a:rPr lang="en-US" sz="1900" i="1" dirty="0">
                <a:solidFill>
                  <a:srgbClr val="FFFFFF"/>
                </a:solidFill>
              </a:rPr>
              <a:t> </a:t>
            </a:r>
            <a:r>
              <a:rPr lang="en-US" sz="1900" i="1" dirty="0" err="1">
                <a:solidFill>
                  <a:srgbClr val="FFFFFF"/>
                </a:solidFill>
              </a:rPr>
              <a:t>materia</a:t>
            </a:r>
            <a:r>
              <a:rPr lang="en-US" sz="1900" i="1" dirty="0">
                <a:solidFill>
                  <a:srgbClr val="FFFFFF"/>
                </a:solidFill>
              </a:rPr>
              <a:t> de </a:t>
            </a:r>
            <a:r>
              <a:rPr lang="en-US" sz="1900" i="1" dirty="0" err="1">
                <a:solidFill>
                  <a:srgbClr val="FFFFFF"/>
                </a:solidFill>
              </a:rPr>
              <a:t>reglas</a:t>
            </a:r>
            <a:r>
              <a:rPr lang="en-US" sz="1900" i="1" dirty="0">
                <a:solidFill>
                  <a:srgbClr val="FFFFFF"/>
                </a:solidFill>
              </a:rPr>
              <a:t>, </a:t>
            </a:r>
            <a:r>
              <a:rPr lang="en-US" sz="1900" i="1" dirty="0" err="1">
                <a:solidFill>
                  <a:srgbClr val="FFFFFF"/>
                </a:solidFill>
              </a:rPr>
              <a:t>el</a:t>
            </a:r>
            <a:r>
              <a:rPr lang="en-US" sz="1900" i="1" dirty="0">
                <a:solidFill>
                  <a:srgbClr val="FFFFFF"/>
                </a:solidFill>
              </a:rPr>
              <a:t> </a:t>
            </a:r>
            <a:r>
              <a:rPr lang="en-US" sz="1900" i="1" dirty="0" err="1">
                <a:solidFill>
                  <a:srgbClr val="FFFFFF"/>
                </a:solidFill>
              </a:rPr>
              <a:t>cumplimiento</a:t>
            </a:r>
            <a:r>
              <a:rPr lang="en-US" sz="1900" i="1" dirty="0">
                <a:solidFill>
                  <a:srgbClr val="FFFFFF"/>
                </a:solidFill>
              </a:rPr>
              <a:t> de </a:t>
            </a:r>
            <a:r>
              <a:rPr lang="en-US" sz="1900" i="1" dirty="0" err="1">
                <a:solidFill>
                  <a:srgbClr val="FFFFFF"/>
                </a:solidFill>
              </a:rPr>
              <a:t>una</a:t>
            </a:r>
            <a:r>
              <a:rPr lang="en-US" sz="1900" i="1" dirty="0">
                <a:solidFill>
                  <a:srgbClr val="FFFFFF"/>
                </a:solidFill>
              </a:rPr>
              <a:t> de las </a:t>
            </a:r>
            <a:r>
              <a:rPr lang="en-US" sz="1900" i="1" dirty="0" err="1">
                <a:solidFill>
                  <a:srgbClr val="FFFFFF"/>
                </a:solidFill>
              </a:rPr>
              <a:t>normas</a:t>
            </a:r>
            <a:r>
              <a:rPr lang="en-US" sz="1900" i="1" dirty="0">
                <a:solidFill>
                  <a:srgbClr val="FFFFFF"/>
                </a:solidFill>
              </a:rPr>
              <a:t> </a:t>
            </a:r>
            <a:r>
              <a:rPr lang="en-US" sz="1900" i="1" dirty="0" err="1">
                <a:solidFill>
                  <a:srgbClr val="FFFFFF"/>
                </a:solidFill>
              </a:rPr>
              <a:t>implica</a:t>
            </a:r>
            <a:r>
              <a:rPr lang="en-US" sz="1900" i="1" dirty="0">
                <a:solidFill>
                  <a:srgbClr val="FFFFFF"/>
                </a:solidFill>
              </a:rPr>
              <a:t> </a:t>
            </a:r>
            <a:r>
              <a:rPr lang="en-US" sz="1900" i="1" dirty="0" err="1">
                <a:solidFill>
                  <a:srgbClr val="FFFFFF"/>
                </a:solidFill>
              </a:rPr>
              <a:t>el</a:t>
            </a:r>
            <a:r>
              <a:rPr lang="en-US" sz="1900" i="1" dirty="0">
                <a:solidFill>
                  <a:srgbClr val="FFFFFF"/>
                </a:solidFill>
              </a:rPr>
              <a:t> </a:t>
            </a:r>
            <a:r>
              <a:rPr lang="en-US" sz="1900" i="1" dirty="0" err="1">
                <a:solidFill>
                  <a:srgbClr val="FFFFFF"/>
                </a:solidFill>
              </a:rPr>
              <a:t>incumplimiento</a:t>
            </a:r>
            <a:r>
              <a:rPr lang="en-US" sz="1900" i="1" dirty="0">
                <a:solidFill>
                  <a:srgbClr val="FFFFFF"/>
                </a:solidFill>
              </a:rPr>
              <a:t> de las </a:t>
            </a:r>
            <a:r>
              <a:rPr lang="en-US" sz="1900" i="1" dirty="0" err="1">
                <a:solidFill>
                  <a:srgbClr val="FFFFFF"/>
                </a:solidFill>
              </a:rPr>
              <a:t>otras</a:t>
            </a:r>
            <a:r>
              <a:rPr lang="en-US" sz="1900" i="1" dirty="0">
                <a:solidFill>
                  <a:srgbClr val="FFFFFF"/>
                </a:solidFill>
              </a:rPr>
              <a:t>, y </a:t>
            </a:r>
            <a:r>
              <a:rPr lang="en-US" sz="1900" i="1" dirty="0" err="1">
                <a:solidFill>
                  <a:srgbClr val="FFFFFF"/>
                </a:solidFill>
              </a:rPr>
              <a:t>en</a:t>
            </a:r>
            <a:r>
              <a:rPr lang="en-US" sz="1900" i="1" dirty="0">
                <a:solidFill>
                  <a:srgbClr val="FFFFFF"/>
                </a:solidFill>
              </a:rPr>
              <a:t> </a:t>
            </a:r>
            <a:r>
              <a:rPr lang="en-US" sz="1900" i="1" dirty="0" err="1">
                <a:solidFill>
                  <a:srgbClr val="FFFFFF"/>
                </a:solidFill>
              </a:rPr>
              <a:t>colisiones</a:t>
            </a:r>
            <a:r>
              <a:rPr lang="en-US" sz="1900" i="1" dirty="0">
                <a:solidFill>
                  <a:srgbClr val="FFFFFF"/>
                </a:solidFill>
              </a:rPr>
              <a:t> entre </a:t>
            </a:r>
            <a:r>
              <a:rPr lang="en-US" sz="1900" i="1" dirty="0" err="1">
                <a:solidFill>
                  <a:srgbClr val="FFFFFF"/>
                </a:solidFill>
              </a:rPr>
              <a:t>principios</a:t>
            </a:r>
            <a:r>
              <a:rPr lang="en-US" sz="1900" i="1" dirty="0">
                <a:solidFill>
                  <a:srgbClr val="FFFFFF"/>
                </a:solidFill>
              </a:rPr>
              <a:t> o </a:t>
            </a:r>
            <a:r>
              <a:rPr lang="en-US" sz="1900" i="1" dirty="0" err="1">
                <a:solidFill>
                  <a:srgbClr val="FFFFFF"/>
                </a:solidFill>
              </a:rPr>
              <a:t>valores</a:t>
            </a:r>
            <a:r>
              <a:rPr lang="en-US" sz="1900" i="1" dirty="0">
                <a:solidFill>
                  <a:srgbClr val="FFFFFF"/>
                </a:solidFill>
              </a:rPr>
              <a:t>, </a:t>
            </a:r>
            <a:r>
              <a:rPr lang="en-US" sz="1900" i="1" dirty="0" err="1">
                <a:solidFill>
                  <a:srgbClr val="FFFFFF"/>
                </a:solidFill>
              </a:rPr>
              <a:t>el</a:t>
            </a:r>
            <a:r>
              <a:rPr lang="en-US" sz="1900" i="1" dirty="0">
                <a:solidFill>
                  <a:srgbClr val="FFFFFF"/>
                </a:solidFill>
              </a:rPr>
              <a:t> </a:t>
            </a:r>
            <a:r>
              <a:rPr lang="en-US" sz="1900" i="1" dirty="0" err="1">
                <a:solidFill>
                  <a:srgbClr val="FFFFFF"/>
                </a:solidFill>
              </a:rPr>
              <a:t>problema</a:t>
            </a:r>
            <a:r>
              <a:rPr lang="en-US" sz="1900" i="1" dirty="0">
                <a:solidFill>
                  <a:srgbClr val="FFFFFF"/>
                </a:solidFill>
              </a:rPr>
              <a:t> </a:t>
            </a:r>
            <a:r>
              <a:rPr lang="en-US" sz="1900" i="1" dirty="0" err="1">
                <a:solidFill>
                  <a:srgbClr val="FFFFFF"/>
                </a:solidFill>
              </a:rPr>
              <a:t>consiste</a:t>
            </a:r>
            <a:r>
              <a:rPr lang="en-US" sz="1900" i="1" dirty="0">
                <a:solidFill>
                  <a:srgbClr val="FFFFFF"/>
                </a:solidFill>
              </a:rPr>
              <a:t> </a:t>
            </a:r>
            <a:r>
              <a:rPr lang="en-US" sz="1900" i="1" dirty="0" err="1">
                <a:solidFill>
                  <a:srgbClr val="FFFFFF"/>
                </a:solidFill>
              </a:rPr>
              <a:t>en</a:t>
            </a:r>
            <a:r>
              <a:rPr lang="en-US" sz="1900" i="1" dirty="0">
                <a:solidFill>
                  <a:srgbClr val="FFFFFF"/>
                </a:solidFill>
              </a:rPr>
              <a:t> </a:t>
            </a:r>
            <a:r>
              <a:rPr lang="en-US" sz="1900" i="1" dirty="0" err="1">
                <a:solidFill>
                  <a:srgbClr val="FFFFFF"/>
                </a:solidFill>
              </a:rPr>
              <a:t>cómo</a:t>
            </a:r>
            <a:r>
              <a:rPr lang="en-US" sz="1900" i="1" dirty="0">
                <a:solidFill>
                  <a:srgbClr val="FFFFFF"/>
                </a:solidFill>
              </a:rPr>
              <a:t> </a:t>
            </a:r>
            <a:r>
              <a:rPr lang="en-US" sz="1900" i="1" dirty="0" err="1">
                <a:solidFill>
                  <a:srgbClr val="FFFFFF"/>
                </a:solidFill>
              </a:rPr>
              <a:t>hacerlos</a:t>
            </a:r>
            <a:r>
              <a:rPr lang="en-US" sz="1900" i="1" dirty="0">
                <a:solidFill>
                  <a:srgbClr val="FFFFFF"/>
                </a:solidFill>
              </a:rPr>
              <a:t> compatibles para </a:t>
            </a:r>
            <a:r>
              <a:rPr lang="en-US" sz="1900" i="1" dirty="0" err="1">
                <a:solidFill>
                  <a:srgbClr val="FFFFFF"/>
                </a:solidFill>
              </a:rPr>
              <a:t>ponderarlos</a:t>
            </a:r>
            <a:r>
              <a:rPr lang="en-US" sz="1900" i="1" dirty="0">
                <a:solidFill>
                  <a:srgbClr val="FFFFFF"/>
                </a:solidFill>
              </a:rPr>
              <a:t> </a:t>
            </a:r>
            <a:r>
              <a:rPr lang="en-US" sz="1900" i="1" dirty="0" err="1">
                <a:solidFill>
                  <a:srgbClr val="FFFFFF"/>
                </a:solidFill>
              </a:rPr>
              <a:t>respecto</a:t>
            </a:r>
            <a:r>
              <a:rPr lang="en-US" sz="1900" i="1" dirty="0">
                <a:solidFill>
                  <a:srgbClr val="FFFFFF"/>
                </a:solidFill>
              </a:rPr>
              <a:t> al </a:t>
            </a:r>
            <a:r>
              <a:rPr lang="en-US" sz="1900" i="1" dirty="0" err="1">
                <a:solidFill>
                  <a:srgbClr val="FFFFFF"/>
                </a:solidFill>
              </a:rPr>
              <a:t>caso</a:t>
            </a:r>
            <a:r>
              <a:rPr lang="en-US" sz="1900" i="1" dirty="0">
                <a:solidFill>
                  <a:srgbClr val="FFFFFF"/>
                </a:solidFill>
              </a:rPr>
              <a:t> </a:t>
            </a:r>
            <a:r>
              <a:rPr lang="en-US" sz="1900" i="1" dirty="0" err="1">
                <a:solidFill>
                  <a:srgbClr val="FFFFFF"/>
                </a:solidFill>
              </a:rPr>
              <a:t>concreto</a:t>
            </a:r>
            <a:r>
              <a:rPr lang="en-US" sz="1900" i="1" dirty="0">
                <a:solidFill>
                  <a:srgbClr val="FFFFFF"/>
                </a:solidFill>
              </a:rPr>
              <a:t>.</a:t>
            </a:r>
          </a:p>
          <a:p>
            <a:pPr marL="0" indent="0">
              <a:lnSpc>
                <a:spcPct val="90000"/>
              </a:lnSpc>
            </a:pPr>
            <a:endParaRPr lang="en-US" sz="1900" dirty="0">
              <a:solidFill>
                <a:srgbClr val="FFFFFF"/>
              </a:solidFill>
            </a:endParaRPr>
          </a:p>
        </p:txBody>
      </p:sp>
      <p:sp>
        <p:nvSpPr>
          <p:cNvPr id="14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Diagrama, Esquemático&#10;&#10;Descripción generada automáticamente">
            <a:extLst>
              <a:ext uri="{FF2B5EF4-FFF2-40B4-BE49-F238E27FC236}">
                <a16:creationId xmlns:a16="http://schemas.microsoft.com/office/drawing/2014/main" id="{68EEF544-8034-4686-8FB6-A6C90E19F9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455" r="48142" b="2"/>
          <a:stretch/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F02EB83-C8DB-4A5F-9424-9D8FD3F810E6}"/>
              </a:ext>
            </a:extLst>
          </p:cNvPr>
          <p:cNvSpPr txBox="1"/>
          <p:nvPr/>
        </p:nvSpPr>
        <p:spPr>
          <a:xfrm>
            <a:off x="9178034" y="6657945"/>
            <a:ext cx="301396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MX" sz="700">
                <a:solidFill>
                  <a:srgbClr val="FFFFFF"/>
                </a:solidFill>
                <a:hlinkClick r:id="rId4" tooltip="http://gamarrasite.com/contenido/articulos/2461-la-importancia-de-la-coherencia-en-nuestra-marca-personal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MX" sz="700">
                <a:solidFill>
                  <a:srgbClr val="FFFFFF"/>
                </a:solidFill>
              </a:rPr>
              <a:t> de Autor desconocido está bajo licencia </a:t>
            </a:r>
            <a:r>
              <a:rPr lang="es-MX" sz="700">
                <a:solidFill>
                  <a:srgbClr val="FFFFFF"/>
                </a:solidFill>
                <a:hlinkClick r:id="rId5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s-MX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99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E1E34D6-87A7-4FA7-B757-200A361030EF}"/>
              </a:ext>
            </a:extLst>
          </p:cNvPr>
          <p:cNvSpPr txBox="1"/>
          <p:nvPr/>
        </p:nvSpPr>
        <p:spPr>
          <a:xfrm>
            <a:off x="648930" y="629266"/>
            <a:ext cx="4795482" cy="16419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3. La </a:t>
            </a:r>
            <a:r>
              <a:rPr lang="en-US" sz="4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plenitud</a:t>
            </a:r>
            <a:r>
              <a:rPr lang="en-US" sz="4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047838-7F9E-43CF-A116-26E7AAA8F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CuadroTexto 3"/>
          <p:cNvSpPr txBox="1"/>
          <p:nvPr/>
        </p:nvSpPr>
        <p:spPr>
          <a:xfrm>
            <a:off x="648930" y="1919927"/>
            <a:ext cx="4797256" cy="3809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dirty="0">
              <a:latin typeface="+mj-lt"/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dirty="0">
                <a:latin typeface="+mj-lt"/>
                <a:ea typeface="+mj-ea"/>
                <a:cs typeface="+mj-cs"/>
              </a:rPr>
              <a:t>La </a:t>
            </a:r>
            <a:r>
              <a:rPr lang="en-US" dirty="0" err="1">
                <a:latin typeface="+mj-lt"/>
                <a:ea typeface="+mj-ea"/>
                <a:cs typeface="+mj-cs"/>
              </a:rPr>
              <a:t>plenitud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también</a:t>
            </a:r>
            <a:r>
              <a:rPr lang="en-US" dirty="0">
                <a:latin typeface="+mj-lt"/>
                <a:ea typeface="+mj-ea"/>
                <a:cs typeface="+mj-cs"/>
              </a:rPr>
              <a:t> es </a:t>
            </a:r>
            <a:r>
              <a:rPr lang="en-US" dirty="0" err="1">
                <a:latin typeface="+mj-lt"/>
                <a:ea typeface="+mj-ea"/>
                <a:cs typeface="+mj-cs"/>
              </a:rPr>
              <a:t>una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aspiración</a:t>
            </a:r>
            <a:r>
              <a:rPr lang="en-US" dirty="0">
                <a:latin typeface="+mj-lt"/>
                <a:ea typeface="+mj-ea"/>
                <a:cs typeface="+mj-cs"/>
              </a:rPr>
              <a:t> del </a:t>
            </a:r>
            <a:r>
              <a:rPr lang="en-US" dirty="0" err="1">
                <a:latin typeface="+mj-lt"/>
                <a:ea typeface="+mj-ea"/>
                <a:cs typeface="+mj-cs"/>
              </a:rPr>
              <a:t>ordenamiento</a:t>
            </a:r>
            <a:r>
              <a:rPr lang="en-US" dirty="0">
                <a:latin typeface="+mj-lt"/>
                <a:ea typeface="+mj-ea"/>
                <a:cs typeface="+mj-cs"/>
              </a:rPr>
              <a:t> y </a:t>
            </a:r>
            <a:r>
              <a:rPr lang="en-US" dirty="0" err="1">
                <a:latin typeface="+mj-lt"/>
                <a:ea typeface="+mj-ea"/>
                <a:cs typeface="+mj-cs"/>
              </a:rPr>
              <a:t>corre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paralela</a:t>
            </a:r>
            <a:r>
              <a:rPr lang="en-US" dirty="0">
                <a:latin typeface="+mj-lt"/>
                <a:ea typeface="+mj-ea"/>
                <a:cs typeface="+mj-cs"/>
              </a:rPr>
              <a:t> al </a:t>
            </a:r>
            <a:r>
              <a:rPr lang="en-US" dirty="0" err="1">
                <a:latin typeface="+mj-lt"/>
                <a:ea typeface="+mj-ea"/>
                <a:cs typeface="+mj-cs"/>
              </a:rPr>
              <a:t>intento</a:t>
            </a:r>
            <a:r>
              <a:rPr lang="en-US" dirty="0">
                <a:latin typeface="+mj-lt"/>
                <a:ea typeface="+mj-ea"/>
                <a:cs typeface="+mj-cs"/>
              </a:rPr>
              <a:t> de control y de </a:t>
            </a:r>
            <a:r>
              <a:rPr lang="en-US" dirty="0" err="1">
                <a:latin typeface="+mj-lt"/>
                <a:ea typeface="+mj-ea"/>
                <a:cs typeface="+mj-cs"/>
              </a:rPr>
              <a:t>monopolización</a:t>
            </a:r>
            <a:r>
              <a:rPr lang="en-US" dirty="0">
                <a:latin typeface="+mj-lt"/>
                <a:ea typeface="+mj-ea"/>
                <a:cs typeface="+mj-cs"/>
              </a:rPr>
              <a:t> del derecho </a:t>
            </a:r>
            <a:r>
              <a:rPr lang="en-US" dirty="0" err="1">
                <a:latin typeface="+mj-lt"/>
                <a:ea typeface="+mj-ea"/>
                <a:cs typeface="+mj-cs"/>
              </a:rPr>
              <a:t>por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parte</a:t>
            </a:r>
            <a:r>
              <a:rPr lang="en-US" dirty="0">
                <a:latin typeface="+mj-lt"/>
                <a:ea typeface="+mj-ea"/>
                <a:cs typeface="+mj-cs"/>
              </a:rPr>
              <a:t> del Estado, que se </a:t>
            </a:r>
            <a:r>
              <a:rPr lang="en-US" dirty="0" err="1">
                <a:latin typeface="+mj-lt"/>
                <a:ea typeface="+mj-ea"/>
                <a:cs typeface="+mj-cs"/>
              </a:rPr>
              <a:t>resiste</a:t>
            </a:r>
            <a:r>
              <a:rPr lang="en-US" dirty="0">
                <a:latin typeface="+mj-lt"/>
                <a:ea typeface="+mj-ea"/>
                <a:cs typeface="+mj-cs"/>
              </a:rPr>
              <a:t> a </a:t>
            </a:r>
            <a:r>
              <a:rPr lang="en-US" dirty="0" err="1">
                <a:latin typeface="+mj-lt"/>
                <a:ea typeface="+mj-ea"/>
                <a:cs typeface="+mj-cs"/>
              </a:rPr>
              <a:t>admitir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fuentes</a:t>
            </a:r>
            <a:r>
              <a:rPr lang="en-US" dirty="0">
                <a:latin typeface="+mj-lt"/>
                <a:ea typeface="+mj-ea"/>
                <a:cs typeface="+mj-cs"/>
              </a:rPr>
              <a:t> no </a:t>
            </a:r>
            <a:r>
              <a:rPr lang="en-US" dirty="0" err="1">
                <a:latin typeface="+mj-lt"/>
                <a:ea typeface="+mj-ea"/>
                <a:cs typeface="+mj-cs"/>
              </a:rPr>
              <a:t>oficiales</a:t>
            </a:r>
            <a:r>
              <a:rPr lang="en-US" dirty="0">
                <a:latin typeface="+mj-lt"/>
                <a:ea typeface="+mj-ea"/>
                <a:cs typeface="+mj-cs"/>
              </a:rPr>
              <a:t> del derecho. </a:t>
            </a: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dirty="0">
              <a:latin typeface="+mj-lt"/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dirty="0">
                <a:latin typeface="+mj-lt"/>
                <a:ea typeface="+mj-ea"/>
                <a:cs typeface="+mj-cs"/>
              </a:rPr>
              <a:t>Uno de </a:t>
            </a:r>
            <a:r>
              <a:rPr lang="en-US" dirty="0" err="1">
                <a:latin typeface="+mj-lt"/>
                <a:ea typeface="+mj-ea"/>
                <a:cs typeface="+mj-cs"/>
              </a:rPr>
              <a:t>los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problemas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capitales</a:t>
            </a:r>
            <a:r>
              <a:rPr lang="en-US" dirty="0">
                <a:latin typeface="+mj-lt"/>
                <a:ea typeface="+mj-ea"/>
                <a:cs typeface="+mj-cs"/>
              </a:rPr>
              <a:t> de la </a:t>
            </a:r>
            <a:r>
              <a:rPr lang="en-US" dirty="0" err="1">
                <a:latin typeface="+mj-lt"/>
                <a:ea typeface="+mj-ea"/>
                <a:cs typeface="+mj-cs"/>
              </a:rPr>
              <a:t>plenitud</a:t>
            </a:r>
            <a:r>
              <a:rPr lang="en-US" dirty="0">
                <a:latin typeface="+mj-lt"/>
                <a:ea typeface="+mj-ea"/>
                <a:cs typeface="+mj-cs"/>
              </a:rPr>
              <a:t> es </a:t>
            </a:r>
            <a:r>
              <a:rPr lang="en-US" dirty="0" err="1">
                <a:latin typeface="+mj-lt"/>
                <a:ea typeface="+mj-ea"/>
                <a:cs typeface="+mj-cs"/>
              </a:rPr>
              <a:t>si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el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espacio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jurídico</a:t>
            </a:r>
            <a:r>
              <a:rPr lang="en-US" dirty="0">
                <a:latin typeface="+mj-lt"/>
                <a:ea typeface="+mj-ea"/>
                <a:cs typeface="+mj-cs"/>
              </a:rPr>
              <a:t> es </a:t>
            </a:r>
            <a:r>
              <a:rPr lang="en-US" dirty="0" err="1">
                <a:latin typeface="+mj-lt"/>
                <a:ea typeface="+mj-ea"/>
                <a:cs typeface="+mj-cs"/>
              </a:rPr>
              <a:t>pleno</a:t>
            </a:r>
            <a:r>
              <a:rPr lang="en-US" dirty="0">
                <a:latin typeface="+mj-lt"/>
                <a:ea typeface="+mj-ea"/>
                <a:cs typeface="+mj-cs"/>
              </a:rPr>
              <a:t> o </a:t>
            </a:r>
            <a:r>
              <a:rPr lang="en-US" dirty="0" err="1">
                <a:latin typeface="+mj-lt"/>
                <a:ea typeface="+mj-ea"/>
                <a:cs typeface="+mj-cs"/>
              </a:rPr>
              <a:t>si</a:t>
            </a:r>
            <a:r>
              <a:rPr lang="en-US" dirty="0">
                <a:latin typeface="+mj-lt"/>
                <a:ea typeface="+mj-ea"/>
                <a:cs typeface="+mj-cs"/>
              </a:rPr>
              <a:t> hay </a:t>
            </a:r>
            <a:r>
              <a:rPr lang="en-US" dirty="0" err="1">
                <a:latin typeface="+mj-lt"/>
                <a:ea typeface="+mj-ea"/>
                <a:cs typeface="+mj-cs"/>
              </a:rPr>
              <a:t>espacios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jurídicos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vacíos</a:t>
            </a:r>
            <a:r>
              <a:rPr lang="en-US" dirty="0"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6" name="Imagen 5" descr="Una imagen de una flor&#10;&#10;Descripción generada automáticamente con confianza media">
            <a:extLst>
              <a:ext uri="{FF2B5EF4-FFF2-40B4-BE49-F238E27FC236}">
                <a16:creationId xmlns:a16="http://schemas.microsoft.com/office/drawing/2014/main" id="{9033D135-9172-42B7-969A-C55A7F165F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4078" b="3"/>
          <a:stretch/>
        </p:blipFill>
        <p:spPr>
          <a:xfrm>
            <a:off x="5722070" y="185392"/>
            <a:ext cx="6479357" cy="64171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679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37075" y="1449977"/>
            <a:ext cx="11351622" cy="519753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MX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México podemos encontrar 10 leyes y códigos que atañen dichas operaciones:</a:t>
            </a:r>
          </a:p>
          <a:p>
            <a:pPr marL="0" indent="0" algn="ctr">
              <a:buNone/>
            </a:pPr>
            <a:endParaRPr lang="es-MX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</a:pPr>
            <a:r>
              <a:rPr lang="es-MX" dirty="0"/>
              <a:t>Ley de Comercio Exterior (LCE)</a:t>
            </a:r>
          </a:p>
          <a:p>
            <a:pPr>
              <a:buClr>
                <a:schemeClr val="tx1"/>
              </a:buClr>
            </a:pPr>
            <a:r>
              <a:rPr lang="es-MX" dirty="0"/>
              <a:t>Ley Aduanera (LA)</a:t>
            </a:r>
          </a:p>
          <a:p>
            <a:pPr>
              <a:buClr>
                <a:schemeClr val="tx1"/>
              </a:buClr>
            </a:pPr>
            <a:r>
              <a:rPr lang="es-MX" dirty="0"/>
              <a:t>Ley de los Impuestos Generales de Importación y de Exportación (LIGIE)</a:t>
            </a:r>
          </a:p>
          <a:p>
            <a:pPr>
              <a:buClr>
                <a:schemeClr val="tx1"/>
              </a:buClr>
            </a:pPr>
            <a:r>
              <a:rPr lang="es-MX" dirty="0"/>
              <a:t>Ley del Impuesto al Valor Agregado (LIVA)</a:t>
            </a:r>
          </a:p>
          <a:p>
            <a:pPr>
              <a:buClr>
                <a:schemeClr val="tx1"/>
              </a:buClr>
            </a:pPr>
            <a:r>
              <a:rPr lang="es-MX" dirty="0"/>
              <a:t>Ley del Impuesto Especial Sobre Producción y Servicios (LIEPS)</a:t>
            </a:r>
          </a:p>
          <a:p>
            <a:pPr>
              <a:buClr>
                <a:schemeClr val="tx1"/>
              </a:buClr>
            </a:pPr>
            <a:r>
              <a:rPr lang="es-MX" dirty="0"/>
              <a:t>Ley Federal del Impuesto Sobre Automóviles Nuevos (LISAN)</a:t>
            </a:r>
          </a:p>
          <a:p>
            <a:pPr>
              <a:buClr>
                <a:schemeClr val="tx1"/>
              </a:buClr>
            </a:pPr>
            <a:r>
              <a:rPr lang="es-MX" dirty="0"/>
              <a:t>Ley del Impuesto sobre la Renta (LISR)</a:t>
            </a:r>
          </a:p>
          <a:p>
            <a:pPr>
              <a:buClr>
                <a:schemeClr val="tx1"/>
              </a:buClr>
            </a:pPr>
            <a:r>
              <a:rPr lang="es-MX" dirty="0"/>
              <a:t>Ley Federal de Derechos (LFD)</a:t>
            </a:r>
          </a:p>
          <a:p>
            <a:pPr>
              <a:buClr>
                <a:schemeClr val="tx1"/>
              </a:buClr>
            </a:pPr>
            <a:r>
              <a:rPr lang="es-MX" dirty="0"/>
              <a:t>Código Fiscal de la Federación (CFF)</a:t>
            </a:r>
          </a:p>
          <a:p>
            <a:pPr>
              <a:buClr>
                <a:schemeClr val="tx1"/>
              </a:buClr>
            </a:pPr>
            <a:r>
              <a:rPr lang="es-MX" dirty="0"/>
              <a:t>Ley de navegación y comercio marítimo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2" name="CuadroTexto 1"/>
          <p:cNvSpPr txBox="1"/>
          <p:nvPr/>
        </p:nvSpPr>
        <p:spPr>
          <a:xfrm>
            <a:off x="337075" y="210487"/>
            <a:ext cx="103065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Con respecto al ordenamiento nacional y los negocios internacionales en México, el marco jurídico del comercio exterior, es el conjunto de normas que regulan las importaciones y exportaciones.</a:t>
            </a:r>
          </a:p>
        </p:txBody>
      </p:sp>
      <p:pic>
        <p:nvPicPr>
          <p:cNvPr id="5" name="Imagen 4" descr="Imagen que contiene señal&#10;&#10;Descripción generada automáticamente">
            <a:extLst>
              <a:ext uri="{FF2B5EF4-FFF2-40B4-BE49-F238E27FC236}">
                <a16:creationId xmlns:a16="http://schemas.microsoft.com/office/drawing/2014/main" id="{09E19A21-5FD5-495B-8F29-A5559A45D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933098" y="3535052"/>
            <a:ext cx="6843318" cy="356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7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4713A261-E2F2-40D8-96F8-7E4454FA4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6326" y="438401"/>
            <a:ext cx="9790980" cy="5934431"/>
          </a:xfrm>
          <a:prstGeom prst="rect">
            <a:avLst/>
          </a:prstGeom>
        </p:spPr>
      </p:pic>
      <p:pic>
        <p:nvPicPr>
          <p:cNvPr id="11" name="Imagen 10" descr="Mapa&#10;&#10;Descripción generada automáticamente">
            <a:extLst>
              <a:ext uri="{FF2B5EF4-FFF2-40B4-BE49-F238E27FC236}">
                <a16:creationId xmlns:a16="http://schemas.microsoft.com/office/drawing/2014/main" id="{4C6A1DAD-98D7-4201-873D-FCB85513D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571996" y="974785"/>
            <a:ext cx="3485071" cy="1582222"/>
          </a:xfrm>
          <a:prstGeom prst="rect">
            <a:avLst/>
          </a:prstGeom>
        </p:spPr>
      </p:pic>
      <p:pic>
        <p:nvPicPr>
          <p:cNvPr id="14" name="Imagen 13" descr="Imagen que contiene oscuro, tabla, sostener, pequeño&#10;&#10;Descripción generada automáticamente">
            <a:extLst>
              <a:ext uri="{FF2B5EF4-FFF2-40B4-BE49-F238E27FC236}">
                <a16:creationId xmlns:a16="http://schemas.microsoft.com/office/drawing/2014/main" id="{8694C236-E1A4-45B3-834E-4DD56EA16F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411637" y="4641012"/>
            <a:ext cx="1629431" cy="91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5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orma&#10;&#10;Descripción generada automáticamente con confianza baja">
            <a:extLst>
              <a:ext uri="{FF2B5EF4-FFF2-40B4-BE49-F238E27FC236}">
                <a16:creationId xmlns:a16="http://schemas.microsoft.com/office/drawing/2014/main" id="{155E77AB-D884-4A4B-8CA8-17FCC8397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48930" y="1850892"/>
            <a:ext cx="4583067" cy="40330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797485" y="1555424"/>
            <a:ext cx="5193537" cy="4692976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Existe una larga tradición de aplicar el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método comparativo en contextos internacionales,</a:t>
            </a: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 en términos generales, este tipo de análisis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consiste en la utilización sistemática de observaciones extraídas de dos o más entidades macrosociales</a:t>
            </a: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 (países, sociedades, sistemas políticos o subsistemas, organizaciones, culturas)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o varios momentos en la historia de una sociedad</a:t>
            </a: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MX" sz="1800" i="1" dirty="0">
                <a:latin typeface="Arial" panose="020B0604020202020204" pitchFamily="34" charset="0"/>
                <a:cs typeface="Arial" panose="020B0604020202020204" pitchFamily="34" charset="0"/>
              </a:rPr>
              <a:t>para examinar sus semejanzas y diferencias e indagar sobre las causas de estas.</a:t>
            </a:r>
          </a:p>
          <a:p>
            <a:pPr marL="0" indent="0">
              <a:lnSpc>
                <a:spcPct val="90000"/>
              </a:lnSpc>
              <a:buNone/>
            </a:pPr>
            <a:endParaRPr lang="es-MX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Este método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obliga a descubrir tanto las semejanzas </a:t>
            </a:r>
            <a:r>
              <a:rPr lang="es-MX" sz="1800" i="1" dirty="0">
                <a:latin typeface="Arial" panose="020B0604020202020204" pitchFamily="34" charset="0"/>
                <a:cs typeface="Arial" panose="020B0604020202020204" pitchFamily="34" charset="0"/>
              </a:rPr>
              <a:t>(búsqueda analógica)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como las </a:t>
            </a:r>
            <a:r>
              <a:rPr lang="es-MX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diferencias</a:t>
            </a:r>
            <a:r>
              <a:rPr lang="es-MX" sz="1800" i="1" dirty="0">
                <a:latin typeface="Arial" panose="020B0604020202020204" pitchFamily="34" charset="0"/>
                <a:cs typeface="Arial" panose="020B0604020202020204" pitchFamily="34" charset="0"/>
              </a:rPr>
              <a:t> (búsqueda diferenciadora) </a:t>
            </a: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y entre estas últimas adquieren especial relevancia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las oposiciones </a:t>
            </a: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(búsqueda antagónica).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8930" y="629266"/>
            <a:ext cx="9252154" cy="1223983"/>
          </a:xfrm>
        </p:spPr>
        <p:txBody>
          <a:bodyPr>
            <a:normAutofit/>
          </a:bodyPr>
          <a:lstStyle/>
          <a:p>
            <a:r>
              <a:rPr lang="es-MX" b="1" i="1" dirty="0">
                <a:latin typeface="Arial" panose="020B0604020202020204" pitchFamily="34" charset="0"/>
                <a:cs typeface="Arial" panose="020B0604020202020204" pitchFamily="34" charset="0"/>
              </a:rPr>
              <a:t>Método Comparativo </a:t>
            </a:r>
          </a:p>
        </p:txBody>
      </p:sp>
    </p:spTree>
    <p:extLst>
      <p:ext uri="{BB962C8B-B14F-4D97-AF65-F5344CB8AC3E}">
        <p14:creationId xmlns:p14="http://schemas.microsoft.com/office/powerpoint/2010/main" val="281241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D1E977A1-C35E-45BE-A341-37C91D609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33326" y="1819373"/>
            <a:ext cx="6168100" cy="3742442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70422" y="626038"/>
            <a:ext cx="6094429" cy="560592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s-MX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MX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empleo del método comparativo nos permite </a:t>
            </a:r>
            <a:r>
              <a:rPr lang="es-MX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distinguir entre los sucesos o variables que se repiten en diversas realidades internacionales diferentes y, por tanto, que poseen un carácter de generalidad y aquellos otros que son exclusivos de cada una de ellas y sólo podemos considerarlos desde su particularidad. </a:t>
            </a:r>
          </a:p>
          <a:p>
            <a:pPr marL="0" indent="0" algn="just">
              <a:buNone/>
            </a:pPr>
            <a:endParaRPr lang="es-MX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MX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Ello es así porque cuando realizamos las comparaciones no lo hacemos respecto de todos los elementos y relaciones que componen las diversas realidades internacionales que investigamos sino tan sólo de aquellos que se recogen por las versiones sintetizadas. 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ED735BC-BBE7-4D69-89B6-2275256CF53F}"/>
              </a:ext>
            </a:extLst>
          </p:cNvPr>
          <p:cNvSpPr txBox="1"/>
          <p:nvPr/>
        </p:nvSpPr>
        <p:spPr>
          <a:xfrm>
            <a:off x="1152428" y="626038"/>
            <a:ext cx="60944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BENEFICIO</a:t>
            </a:r>
            <a:endParaRPr lang="es-MX" sz="4400" dirty="0"/>
          </a:p>
        </p:txBody>
      </p:sp>
    </p:spTree>
    <p:extLst>
      <p:ext uri="{BB962C8B-B14F-4D97-AF65-F5344CB8AC3E}">
        <p14:creationId xmlns:p14="http://schemas.microsoft.com/office/powerpoint/2010/main" val="377784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animal, tabla, azul, gato&#10;&#10;Descripción generada automáticamente">
            <a:extLst>
              <a:ext uri="{FF2B5EF4-FFF2-40B4-BE49-F238E27FC236}">
                <a16:creationId xmlns:a16="http://schemas.microsoft.com/office/drawing/2014/main" id="{DC2B083C-6D71-4B19-A4D2-4A8B5D4871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667"/>
          <a:stretch/>
        </p:blipFill>
        <p:spPr>
          <a:xfrm>
            <a:off x="20" y="-1"/>
            <a:ext cx="1219198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es-MX" b="1" i="1" dirty="0">
                <a:latin typeface="Arial" panose="020B0604020202020204" pitchFamily="34" charset="0"/>
                <a:cs typeface="Arial" panose="020B0604020202020204" pitchFamily="34" charset="0"/>
              </a:rPr>
              <a:t>Globalización</a:t>
            </a:r>
            <a:r>
              <a:rPr lang="es-MX" b="1" i="1" dirty="0"/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187C4E-14B9-4504-B200-5127823FA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195481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¿Qué es la globalización?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La "globalización" económica es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un proceso histórico, el resultado de la innovación humana y el progreso tecnológico.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Se refiere a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la creciente integración de las economías de todo el mundo, especialmente a través del comercio y los flujos financieros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90000"/>
              </a:lnSpc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El uso de este término se utiliza comúnmente desde los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años ochenta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, es decir, </a:t>
            </a:r>
            <a:r>
              <a:rPr lang="es-MX" i="1" dirty="0">
                <a:latin typeface="Arial" panose="020B0604020202020204" pitchFamily="34" charset="0"/>
                <a:cs typeface="Arial" panose="020B0604020202020204" pitchFamily="34" charset="0"/>
              </a:rPr>
              <a:t>desde que los adelantos tecnológicos han facilitado y acelerado las transacciones internacionales comerciales y financieras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. Se refiere a la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prolongación más allá de las fronteras nacionales de las mismas fuerzas del mercado que durante siglos han operado a todos los niveles de la actividad económica humana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MX" i="1" dirty="0">
                <a:latin typeface="Arial" panose="020B0604020202020204" pitchFamily="34" charset="0"/>
                <a:cs typeface="Arial" panose="020B0604020202020204" pitchFamily="34" charset="0"/>
              </a:rPr>
              <a:t>en los mercados rurales, las industrias urbanas o los centros financieros.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AA40B29-C0E4-400E-9A49-B1FCBAB5EDB5}"/>
              </a:ext>
            </a:extLst>
          </p:cNvPr>
          <p:cNvSpPr txBox="1"/>
          <p:nvPr/>
        </p:nvSpPr>
        <p:spPr>
          <a:xfrm>
            <a:off x="9200476" y="6657944"/>
            <a:ext cx="299152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MX" sz="700">
                <a:solidFill>
                  <a:srgbClr val="FFFFFF"/>
                </a:solidFill>
                <a:hlinkClick r:id="rId3" tooltip="https://folblogg.blogspot.com/2017/09/globalizacion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MX" sz="700">
                <a:solidFill>
                  <a:srgbClr val="FFFFFF"/>
                </a:solidFill>
              </a:rPr>
              <a:t> de Autor desconocido está bajo licencia </a:t>
            </a:r>
            <a:r>
              <a:rPr lang="es-MX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s-MX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32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5344" y="650449"/>
            <a:ext cx="10308529" cy="592945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Gracias a la globalización, es posible </a:t>
            </a:r>
            <a:r>
              <a:rPr lang="es-MX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beneficiarse de mercados cada vez más vastos en todo el mundo y tener mayor acceso a los flujos de capital y a la tecnología, y beneficiarse de importaciones más baratas y mercados de exportación más amplios</a:t>
            </a:r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buNone/>
            </a:pPr>
            <a:endParaRPr lang="es-MX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MX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MX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MX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MX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MX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 los mercados </a:t>
            </a:r>
            <a:r>
              <a:rPr lang="es-MX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garantizan necesariamente que la mayor eficiencia beneficiará a todos. Los países deben estar dispuestos a adoptar las políticas necesarias y, en el caso de los países más pobres, posiblemente necesiten el respaldo de la comunidad internacional a tal efecto.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72" y="2118674"/>
            <a:ext cx="9771017" cy="22337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2357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5E63D08-767B-408A-88B1-0CC06DBE74FB}"/>
              </a:ext>
            </a:extLst>
          </p:cNvPr>
          <p:cNvSpPr txBox="1"/>
          <p:nvPr/>
        </p:nvSpPr>
        <p:spPr>
          <a:xfrm>
            <a:off x="2169542" y="987724"/>
            <a:ext cx="74230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/>
              <a:t>DESVENTAJAS</a:t>
            </a:r>
          </a:p>
          <a:p>
            <a:endParaRPr lang="es-MX" sz="3200" b="1" dirty="0"/>
          </a:p>
          <a:p>
            <a:r>
              <a:rPr lang="es-MX" sz="3200" dirty="0"/>
              <a:t>CONCENTRACIÓN DEL CAPITAL EN CIERTOS ESTRATOS SOCIALES</a:t>
            </a:r>
          </a:p>
          <a:p>
            <a:endParaRPr lang="es-MX" sz="3200" dirty="0"/>
          </a:p>
          <a:p>
            <a:r>
              <a:rPr lang="es-MX" sz="3200" dirty="0"/>
              <a:t>POTENCIA LA DESIGUALDAD</a:t>
            </a:r>
          </a:p>
          <a:p>
            <a:endParaRPr lang="es-MX" sz="3200" dirty="0"/>
          </a:p>
          <a:p>
            <a:r>
              <a:rPr lang="es-MX" sz="3200" dirty="0"/>
              <a:t>APROX LA MITAD DE LA RIQUEZA ESTÁ EN EL 1% DE LA POBLACIÓN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BAC462E-93DC-4387-BE5A-9DE070372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136123" y="2625188"/>
            <a:ext cx="2477163" cy="1627635"/>
          </a:xfrm>
          <a:prstGeom prst="rect">
            <a:avLst/>
          </a:prstGeom>
        </p:spPr>
      </p:pic>
      <p:pic>
        <p:nvPicPr>
          <p:cNvPr id="9" name="Imagen 8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3E061EC0-E3D8-4E73-A159-3A6598BB52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019276" y="4148346"/>
            <a:ext cx="3475679" cy="207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20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C0A23F5-B2E2-42F0-A18D-8A475210FD44}"/>
              </a:ext>
            </a:extLst>
          </p:cNvPr>
          <p:cNvSpPr txBox="1"/>
          <p:nvPr/>
        </p:nvSpPr>
        <p:spPr>
          <a:xfrm>
            <a:off x="3376308" y="152391"/>
            <a:ext cx="68752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800" b="1" dirty="0"/>
              <a:t>GRACIAS</a:t>
            </a:r>
            <a:r>
              <a:rPr lang="es-MX" sz="6000" b="1" dirty="0"/>
              <a:t> </a:t>
            </a:r>
            <a:r>
              <a:rPr lang="es-MX" sz="4800" b="1" dirty="0"/>
              <a:t>POR SU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59A5381-42DC-46C6-9A1A-BE17ACBCB7C2}"/>
              </a:ext>
            </a:extLst>
          </p:cNvPr>
          <p:cNvSpPr txBox="1"/>
          <p:nvPr/>
        </p:nvSpPr>
        <p:spPr>
          <a:xfrm>
            <a:off x="3497265" y="841978"/>
            <a:ext cx="49285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0" b="1" dirty="0"/>
              <a:t>ATENCIÓN</a:t>
            </a:r>
          </a:p>
        </p:txBody>
      </p:sp>
      <p:pic>
        <p:nvPicPr>
          <p:cNvPr id="8" name="Imagen 7" descr="Una caricatura de una ciudad&#10;&#10;Descripción generada automáticamente">
            <a:extLst>
              <a:ext uri="{FF2B5EF4-FFF2-40B4-BE49-F238E27FC236}">
                <a16:creationId xmlns:a16="http://schemas.microsoft.com/office/drawing/2014/main" id="{C8FBF87E-AE3C-4B72-A2E4-ACDB0AAEFD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709866"/>
            <a:ext cx="3506772" cy="2630079"/>
          </a:xfrm>
          <a:prstGeom prst="rect">
            <a:avLst/>
          </a:prstGeom>
        </p:spPr>
      </p:pic>
      <p:pic>
        <p:nvPicPr>
          <p:cNvPr id="10" name="Imagen 9" descr="Un camión de bomberos en la calle&#10;&#10;Descripción generada automáticamente con confianza media">
            <a:extLst>
              <a:ext uri="{FF2B5EF4-FFF2-40B4-BE49-F238E27FC236}">
                <a16:creationId xmlns:a16="http://schemas.microsoft.com/office/drawing/2014/main" id="{0F3263A2-86AA-4A5D-990A-347C7505B9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05"/>
          <a:stretch/>
        </p:blipFill>
        <p:spPr>
          <a:xfrm>
            <a:off x="8108620" y="3582186"/>
            <a:ext cx="3866564" cy="2630079"/>
          </a:xfrm>
          <a:prstGeom prst="rect">
            <a:avLst/>
          </a:prstGeom>
        </p:spPr>
      </p:pic>
      <p:pic>
        <p:nvPicPr>
          <p:cNvPr id="12" name="Imagen 11" descr="Una plaza con varias personas caminando en la calle&#10;&#10;Descripción generada automáticamente">
            <a:extLst>
              <a:ext uri="{FF2B5EF4-FFF2-40B4-BE49-F238E27FC236}">
                <a16:creationId xmlns:a16="http://schemas.microsoft.com/office/drawing/2014/main" id="{EAF4E5FA-4B73-473A-B771-62EC9A650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775524" y="2809187"/>
            <a:ext cx="4270005" cy="246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4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325FB046-A8F3-4CB7-9002-16DD931CAB2D}"/>
              </a:ext>
            </a:extLst>
          </p:cNvPr>
          <p:cNvSpPr txBox="1"/>
          <p:nvPr/>
        </p:nvSpPr>
        <p:spPr>
          <a:xfrm>
            <a:off x="914400" y="465718"/>
            <a:ext cx="10437962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BIBLIOGRAFÍA:</a:t>
            </a:r>
          </a:p>
          <a:p>
            <a:pPr algn="just"/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Fondo Monetario Internacional. La globalización: ¿Amenaza u oportunidad? Recuperado el 2022, de https://www.imf.org/external/np/exr/ib/2000/esl/041200s.htm#II</a:t>
            </a:r>
          </a:p>
          <a:p>
            <a:pPr algn="just"/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Dr. Rafael Calduch Cervera. </a:t>
            </a:r>
            <a:r>
              <a:rPr lang="es-MX" sz="2400" dirty="0" err="1">
                <a:latin typeface="Arial" panose="020B0604020202020204" pitchFamily="34" charset="0"/>
                <a:cs typeface="Arial" panose="020B0604020202020204" pitchFamily="34" charset="0"/>
              </a:rPr>
              <a:t>Metodos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 y técnicas de investigación internacional. Recuperado el 2022, de https://www.ucm.es/data/cont/docs/835-2018-03-01-Metodos%20y%20Tecnicas%20de%20Investigacion%20Internacional%20v2.pdf</a:t>
            </a:r>
          </a:p>
          <a:p>
            <a:pPr algn="just"/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Maximiliano Rodríguez. Introducción al Derecho Comercial Internacional. </a:t>
            </a:r>
          </a:p>
          <a:p>
            <a:pPr algn="just"/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Revista Pacifico. Estudios sobre la Cuenca del Pacifico. Recuperado el 2022, de http://www.portesasiapacifico.com.mx/revistas/epocaii/numero7/2.pdf</a:t>
            </a:r>
          </a:p>
          <a:p>
            <a:pPr algn="just"/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Banco Sabadell. Leyes en el comercio internacional. Recuperado el 2022 de https://blog.bancsabadell.com/2017/10/que-leyes-regulan-el-comercio-internacional-negocio-internacional-sabadell-go-export.html</a:t>
            </a:r>
          </a:p>
        </p:txBody>
      </p:sp>
    </p:spTree>
    <p:extLst>
      <p:ext uri="{BB962C8B-B14F-4D97-AF65-F5344CB8AC3E}">
        <p14:creationId xmlns:p14="http://schemas.microsoft.com/office/powerpoint/2010/main" val="306644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671042" y="896981"/>
            <a:ext cx="7236822" cy="801189"/>
          </a:xfrm>
        </p:spPr>
        <p:txBody>
          <a:bodyPr>
            <a:normAutofit/>
          </a:bodyPr>
          <a:lstStyle/>
          <a:p>
            <a:pPr algn="ctr"/>
            <a:r>
              <a:rPr lang="es-MX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Negocios Internacionales 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260155" y="1906438"/>
            <a:ext cx="4702979" cy="376974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s-MX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la </a:t>
            </a:r>
            <a:r>
              <a:rPr lang="es-MX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disciplina</a:t>
            </a:r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se desarrolla en el área de las </a:t>
            </a:r>
            <a:r>
              <a:rPr lang="es-MX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económicas</a:t>
            </a:r>
            <a:r>
              <a:rPr lang="es-MX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>
              <a:buNone/>
            </a:pPr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rol es encargarse de </a:t>
            </a:r>
            <a:r>
              <a:rPr lang="es-MX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planificar, gestionar y desarrollar las operaciones comerciales en el mercado internacional.</a:t>
            </a:r>
            <a:endParaRPr lang="es-MX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8166" y="3114707"/>
            <a:ext cx="3823679" cy="1650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6068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magen que contiene verde, colorido, tabla, azul&#10;&#10;Descripción generada automáticamente">
            <a:extLst>
              <a:ext uri="{FF2B5EF4-FFF2-40B4-BE49-F238E27FC236}">
                <a16:creationId xmlns:a16="http://schemas.microsoft.com/office/drawing/2014/main" id="{0D472833-3463-49B4-8D44-9568538ABBE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8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457814" y="3401121"/>
            <a:ext cx="3319901" cy="310271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8636" y="364739"/>
            <a:ext cx="8596668" cy="1978729"/>
          </a:xfrm>
          <a:noFill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s-MX" b="1" i="1" dirty="0">
                <a:latin typeface="Arial" panose="020B0604020202020204" pitchFamily="34" charset="0"/>
                <a:cs typeface="Arial" panose="020B0604020202020204" pitchFamily="34" charset="0"/>
              </a:rPr>
              <a:t>Los negocios internacionales están compuestos de dos actividades principales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63303" y="2721997"/>
            <a:ext cx="3161458" cy="3891239"/>
          </a:xfrm>
          <a:noFill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Comercio exterior. </a:t>
            </a:r>
          </a:p>
          <a:p>
            <a:pPr marL="0" indent="0" algn="just">
              <a:buNone/>
            </a:pP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Se refiere a las </a:t>
            </a: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condiciones, formas y contenido que presenta el intercambio de bienes y servicios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; exactamente, son las </a:t>
            </a: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leyes y regulaciones nacionales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i="1" dirty="0">
                <a:latin typeface="Arial" panose="020B0604020202020204" pitchFamily="34" charset="0"/>
                <a:cs typeface="Arial" panose="020B0604020202020204" pitchFamily="34" charset="0"/>
              </a:rPr>
              <a:t>para manejar el comercio internacional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5636865" y="2343469"/>
            <a:ext cx="3319901" cy="3051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es-MX" dirty="0"/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1691882" y="2495869"/>
            <a:ext cx="3319901" cy="3051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es-MX" dirty="0"/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8213120" y="2684182"/>
            <a:ext cx="3694412" cy="4058363"/>
          </a:xfrm>
          <a:prstGeom prst="rect">
            <a:avLst/>
          </a:prstGeom>
          <a:noFill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v"/>
            </a:pPr>
            <a:r>
              <a:rPr lang="es-MX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Comercio internacional.</a:t>
            </a:r>
          </a:p>
          <a:p>
            <a:pPr marL="0" indent="0" algn="just">
              <a:buFont typeface="Wingdings 3" charset="2"/>
              <a:buNone/>
            </a:pPr>
            <a:endParaRPr lang="es-MX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Font typeface="Wingdings 3" charset="2"/>
              <a:buNone/>
            </a:pPr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refiere a todas las </a:t>
            </a:r>
            <a:r>
              <a:rPr lang="es-MX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operaciones comerciales, importaciones y exportaciones, inversión directa, financiación internacional, mercadeo</a:t>
            </a:r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etc., que se realizan mundialmente y en las cuales </a:t>
            </a:r>
            <a:r>
              <a:rPr lang="es-MX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 las diferentes comunidades nacionales</a:t>
            </a:r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Font typeface="Wingdings 3" charset="2"/>
              <a:buNone/>
            </a:pPr>
            <a:endParaRPr lang="es-MX" dirty="0"/>
          </a:p>
          <a:p>
            <a:pPr marL="0" indent="0">
              <a:buFont typeface="Wingdings 3" charset="2"/>
              <a:buNone/>
            </a:pPr>
            <a:endParaRPr lang="es-MX" dirty="0"/>
          </a:p>
        </p:txBody>
      </p:sp>
      <p:sp>
        <p:nvSpPr>
          <p:cNvPr id="9" name="Flecha: a la izquierda, derecha y arriba 8">
            <a:extLst>
              <a:ext uri="{FF2B5EF4-FFF2-40B4-BE49-F238E27FC236}">
                <a16:creationId xmlns:a16="http://schemas.microsoft.com/office/drawing/2014/main" id="{14579478-9FE9-41E9-93D3-75F6E8C63BEC}"/>
              </a:ext>
            </a:extLst>
          </p:cNvPr>
          <p:cNvSpPr/>
          <p:nvPr/>
        </p:nvSpPr>
        <p:spPr>
          <a:xfrm>
            <a:off x="5267118" y="2293417"/>
            <a:ext cx="1627517" cy="1085531"/>
          </a:xfrm>
          <a:prstGeom prst="leftRightUp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2800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6914" y="538480"/>
            <a:ext cx="9823269" cy="1284514"/>
          </a:xfrm>
        </p:spPr>
        <p:txBody>
          <a:bodyPr/>
          <a:lstStyle/>
          <a:p>
            <a:pPr algn="ctr"/>
            <a:r>
              <a:rPr lang="es-MX" b="1" i="1" dirty="0">
                <a:latin typeface="Arial" panose="020B0604020202020204" pitchFamily="34" charset="0"/>
                <a:cs typeface="Arial" panose="020B0604020202020204" pitchFamily="34" charset="0"/>
              </a:rPr>
              <a:t>¿Qué tipos de negocios internacionales existen?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74201" y="2015308"/>
            <a:ext cx="8596668" cy="106040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tenemos en cuenta la naturaleza económica de la actividad, podemos englobar los tipos de negocios internacionales en tres categorías diferentes: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4" name="CuadroTexto 3"/>
          <p:cNvSpPr txBox="1"/>
          <p:nvPr/>
        </p:nvSpPr>
        <p:spPr>
          <a:xfrm>
            <a:off x="874201" y="4346475"/>
            <a:ext cx="84388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A) Exportación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La exportación es la </a:t>
            </a: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venta de productos y servicios </a:t>
            </a:r>
          </a:p>
          <a:p>
            <a:pPr algn="ctr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fuera del territorio nacional </a:t>
            </a:r>
            <a:r>
              <a:rPr lang="es-MX" sz="2000" i="1" dirty="0">
                <a:latin typeface="Arial" panose="020B0604020202020204" pitchFamily="34" charset="0"/>
                <a:cs typeface="Arial" panose="020B0604020202020204" pitchFamily="34" charset="0"/>
              </a:rPr>
              <a:t>con fines comerciales.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A7281DA-7B72-41C3-9060-3A1198F40F2E}"/>
              </a:ext>
            </a:extLst>
          </p:cNvPr>
          <p:cNvSpPr txBox="1"/>
          <p:nvPr/>
        </p:nvSpPr>
        <p:spPr>
          <a:xfrm>
            <a:off x="1200727" y="332176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s-MX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Formas tradicionales.</a:t>
            </a:r>
          </a:p>
        </p:txBody>
      </p:sp>
      <p:pic>
        <p:nvPicPr>
          <p:cNvPr id="8" name="Imagen 7" descr="Forma&#10;&#10;Descripción generada automáticamente">
            <a:extLst>
              <a:ext uri="{FF2B5EF4-FFF2-40B4-BE49-F238E27FC236}">
                <a16:creationId xmlns:a16="http://schemas.microsoft.com/office/drawing/2014/main" id="{6D0FE46C-0D42-4BB9-8151-282B66051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45038" y="2323978"/>
            <a:ext cx="4772246" cy="340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5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8193" y="471319"/>
            <a:ext cx="9851328" cy="927463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pueden </a:t>
            </a:r>
            <a:r>
              <a:rPr lang="es-MX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distinguir entre exportación directa e indirecta </a:t>
            </a:r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función de la </a:t>
            </a:r>
            <a:r>
              <a:rPr lang="es-MX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presencia o no de agentes intermediarios</a:t>
            </a:r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la distribución de los bienes y servicios.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4" name="CuadroTexto 3"/>
          <p:cNvSpPr txBox="1"/>
          <p:nvPr/>
        </p:nvSpPr>
        <p:spPr>
          <a:xfrm>
            <a:off x="490788" y="3322978"/>
            <a:ext cx="54000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Exportación Directa. </a:t>
            </a:r>
          </a:p>
          <a:p>
            <a:pPr algn="just"/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Al realizarse directamente entre el país exportador y el país destinatario, requiere tener buenos conocimientos sobre los mercados exteriores así como realizar campañas de publicidad o ferias para captar y mantener un contacto directo con los clientes potenciales. Esta opción es la más interesante para grandes compañías.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165667" y="1473124"/>
            <a:ext cx="540802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Exportación Indirecta. </a:t>
            </a:r>
          </a:p>
          <a:p>
            <a:pPr algn="just"/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El productor vende sus géneros a un intermediario nacional especializado en comercio internacional. La función del fabricante es sólo facilitar la mercancía, mientras que es el intermediario quien asume los posibles riesgos y gastos de distribución.  </a:t>
            </a:r>
          </a:p>
        </p:txBody>
      </p:sp>
      <p:pic>
        <p:nvPicPr>
          <p:cNvPr id="9" name="Imagen 8" descr="Diagrama&#10;&#10;Descripción generada automáticamente">
            <a:extLst>
              <a:ext uri="{FF2B5EF4-FFF2-40B4-BE49-F238E27FC236}">
                <a16:creationId xmlns:a16="http://schemas.microsoft.com/office/drawing/2014/main" id="{6A7ABA29-2C50-460C-84FE-01484AB0C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274031" y="4089225"/>
            <a:ext cx="3763424" cy="2684575"/>
          </a:xfrm>
          <a:prstGeom prst="rect">
            <a:avLst/>
          </a:prstGeom>
        </p:spPr>
      </p:pic>
      <p:pic>
        <p:nvPicPr>
          <p:cNvPr id="11" name="Imagen 10" descr="Icono&#10;&#10;Descripción generada automáticamente">
            <a:extLst>
              <a:ext uri="{FF2B5EF4-FFF2-40B4-BE49-F238E27FC236}">
                <a16:creationId xmlns:a16="http://schemas.microsoft.com/office/drawing/2014/main" id="{73E4B2A1-9159-43C8-9BBF-1AB813F23A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631302" y="1296954"/>
            <a:ext cx="1772817" cy="177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3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Imagen que contiene edificio, caja, camioneta, frente&#10;&#10;Descripción generada automáticamente">
            <a:extLst>
              <a:ext uri="{FF2B5EF4-FFF2-40B4-BE49-F238E27FC236}">
                <a16:creationId xmlns:a16="http://schemas.microsoft.com/office/drawing/2014/main" id="{41F67AC0-11A0-4A2E-8718-C3C4574163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5121" r="28803" b="-1"/>
          <a:stretch/>
        </p:blipFill>
        <p:spPr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410950" y="2052918"/>
            <a:ext cx="4638903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Consiste en la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compra de productos y servicios extranjeros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, tanto para su </a:t>
            </a:r>
            <a:r>
              <a:rPr lang="es-MX" i="1" dirty="0">
                <a:latin typeface="Arial" panose="020B0604020202020204" pitchFamily="34" charset="0"/>
                <a:cs typeface="Arial" panose="020B0604020202020204" pitchFamily="34" charset="0"/>
              </a:rPr>
              <a:t>consumo como para su elaboración posterior. </a:t>
            </a:r>
          </a:p>
          <a:p>
            <a:pPr marL="0" indent="0">
              <a:buNone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En el comercio internacional o exterior, se entiende la importación como la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compra y venta de bienes y servicios extranjeros para el uso y consumo en un país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i="1" dirty="0">
                <a:latin typeface="Arial" panose="020B0604020202020204" pitchFamily="34" charset="0"/>
                <a:cs typeface="Arial" panose="020B0604020202020204" pitchFamily="34" charset="0"/>
              </a:rPr>
              <a:t>o territorio o bien para su elaboración posterior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FC4DDF6-8CEB-4884-A598-7155C8BC46EC}"/>
              </a:ext>
            </a:extLst>
          </p:cNvPr>
          <p:cNvSpPr txBox="1"/>
          <p:nvPr/>
        </p:nvSpPr>
        <p:spPr>
          <a:xfrm>
            <a:off x="5810062" y="1073985"/>
            <a:ext cx="3568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b) Importación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5163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058091" y="2037805"/>
            <a:ext cx="41801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Importación Directa. </a:t>
            </a:r>
          </a:p>
          <a:p>
            <a:pPr algn="just"/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compra directamente a un productor o proveedor en el país exportador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. Habitualmente estas operaciones tienen como objetivo comprar </a:t>
            </a:r>
            <a:r>
              <a:rPr lang="es-MX" sz="2000" i="1" dirty="0">
                <a:latin typeface="Arial" panose="020B0604020202020204" pitchFamily="34" charset="0"/>
                <a:cs typeface="Arial" panose="020B0604020202020204" pitchFamily="34" charset="0"/>
              </a:rPr>
              <a:t>materias primas o productos inacabados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La principal ventaja para las empresas es que </a:t>
            </a:r>
            <a:r>
              <a:rPr lang="es-MX" sz="2000" i="1" dirty="0">
                <a:latin typeface="Arial" panose="020B0604020202020204" pitchFamily="34" charset="0"/>
                <a:cs typeface="Arial" panose="020B0604020202020204" pitchFamily="34" charset="0"/>
              </a:rPr>
              <a:t>disponen de grandes cantidades a largo plazo y hay un flujo constante del material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482283" y="3930631"/>
            <a:ext cx="44674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Importación Indirecta. </a:t>
            </a:r>
          </a:p>
          <a:p>
            <a:pPr algn="just"/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Una </a:t>
            </a: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empresa intermediaria 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de comercio exterior es la encargada de realizar la compra a un productor extranjero. 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572567" y="572878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También encontramos dos tipos:</a:t>
            </a:r>
          </a:p>
        </p:txBody>
      </p:sp>
      <p:pic>
        <p:nvPicPr>
          <p:cNvPr id="6" name="Imagen 5" descr="Barco estacionado al lado de un avión&#10;&#10;Descripción generada automáticamente con confianza media">
            <a:extLst>
              <a:ext uri="{FF2B5EF4-FFF2-40B4-BE49-F238E27FC236}">
                <a16:creationId xmlns:a16="http://schemas.microsoft.com/office/drawing/2014/main" id="{DA33796C-AA8F-450F-94BC-621F538FC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593965" y="764690"/>
            <a:ext cx="5171395" cy="243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4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5236C7CD-E65B-43A6-96D2-604F0A81F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857592" y="52641"/>
            <a:ext cx="5712737" cy="22737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853" y="558090"/>
            <a:ext cx="4882937" cy="145462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endParaRPr lang="es-MX" dirty="0"/>
          </a:p>
        </p:txBody>
      </p:sp>
      <p:sp>
        <p:nvSpPr>
          <p:cNvPr id="4" name="CuadroTexto 3"/>
          <p:cNvSpPr txBox="1"/>
          <p:nvPr/>
        </p:nvSpPr>
        <p:spPr>
          <a:xfrm>
            <a:off x="730214" y="2893602"/>
            <a:ext cx="25603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Inversiones internacionales directas.</a:t>
            </a:r>
          </a:p>
          <a:p>
            <a:pPr algn="ctr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Es decir, las inversiones de capital que realizan las empresas de un país en regiones extranjeras.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015848" y="2893602"/>
            <a:ext cx="34884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Operaciones de compensación. </a:t>
            </a:r>
          </a:p>
          <a:p>
            <a:pPr algn="just"/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Consiste en importar efectuando los pagos con otros productos o servicios. Aquí se engloban negocios internacionales de reciprocidad como el trueque o la </a:t>
            </a:r>
            <a:r>
              <a:rPr lang="es-MX" sz="2000" dirty="0" err="1">
                <a:latin typeface="Arial" panose="020B0604020202020204" pitchFamily="34" charset="0"/>
                <a:cs typeface="Arial" panose="020B0604020202020204" pitchFamily="34" charset="0"/>
              </a:rPr>
              <a:t>contra-compra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166225" y="2893602"/>
            <a:ext cx="31481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Operaciones de perfeccionamiento. </a:t>
            </a:r>
          </a:p>
          <a:p>
            <a:pPr algn="just"/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Un operador perfecciona las materias primas de un socio extranjero o convierte los productos semielaborados  en productos acabados.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FE470CA-CCCF-47C7-AC2C-8D1901B53499}"/>
              </a:ext>
            </a:extLst>
          </p:cNvPr>
          <p:cNvSpPr txBox="1"/>
          <p:nvPr/>
        </p:nvSpPr>
        <p:spPr>
          <a:xfrm>
            <a:off x="683659" y="671013"/>
            <a:ext cx="6094428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s-MX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Formas especiales.</a:t>
            </a:r>
          </a:p>
          <a:p>
            <a:pPr marL="0" indent="0" algn="just">
              <a:buNone/>
            </a:pPr>
            <a:r>
              <a:rPr lang="es-MX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Debido a su </a:t>
            </a:r>
            <a:r>
              <a:rPr lang="es-MX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magnitud o a su carácter jurídico</a:t>
            </a:r>
            <a:r>
              <a:rPr lang="es-MX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 algn="just">
              <a:buNone/>
            </a:pPr>
            <a:r>
              <a:rPr lang="es-MX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estas formas de comercio internacional no se </a:t>
            </a:r>
          </a:p>
          <a:p>
            <a:pPr marL="0" indent="0" algn="just">
              <a:buNone/>
            </a:pPr>
            <a:r>
              <a:rPr lang="es-MX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pueden englobar junto a las anteriores:</a:t>
            </a:r>
          </a:p>
        </p:txBody>
      </p:sp>
    </p:spTree>
    <p:extLst>
      <p:ext uri="{BB962C8B-B14F-4D97-AF65-F5344CB8AC3E}">
        <p14:creationId xmlns:p14="http://schemas.microsoft.com/office/powerpoint/2010/main" val="368105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586</TotalTime>
  <Words>1955</Words>
  <Application>Microsoft Office PowerPoint</Application>
  <PresentationFormat>Panorámica</PresentationFormat>
  <Paragraphs>154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2" baseType="lpstr">
      <vt:lpstr>Arial</vt:lpstr>
      <vt:lpstr>Century Gothic</vt:lpstr>
      <vt:lpstr>Times New Roman</vt:lpstr>
      <vt:lpstr>Wingdings</vt:lpstr>
      <vt:lpstr>Wingdings 3</vt:lpstr>
      <vt:lpstr>Ion</vt:lpstr>
      <vt:lpstr>Presentación de PowerPoint</vt:lpstr>
      <vt:lpstr>Presentación de PowerPoint</vt:lpstr>
      <vt:lpstr>Negocios Internacionales </vt:lpstr>
      <vt:lpstr>Los negocios internacionales están compuestos de dos actividades principales</vt:lpstr>
      <vt:lpstr>¿Qué tipos de negocios internacionales existen?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Ventajas del comercio internacional</vt:lpstr>
      <vt:lpstr>Presentación de PowerPoint</vt:lpstr>
      <vt:lpstr>Ordenamientos Nacionales</vt:lpstr>
      <vt:lpstr>Características de los  ordenamientos nacionales: </vt:lpstr>
      <vt:lpstr>Presentación de PowerPoint</vt:lpstr>
      <vt:lpstr>Presentación de PowerPoint</vt:lpstr>
      <vt:lpstr>Presentación de PowerPoint</vt:lpstr>
      <vt:lpstr>Presentación de PowerPoint</vt:lpstr>
      <vt:lpstr>Método Comparativo </vt:lpstr>
      <vt:lpstr>Presentación de PowerPoint</vt:lpstr>
      <vt:lpstr>Globalización 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Negocios Internacionales</dc:title>
  <dc:creator>alejandro luna</dc:creator>
  <cp:lastModifiedBy>Laura Imelda Pérez Segura</cp:lastModifiedBy>
  <cp:revision>56</cp:revision>
  <dcterms:created xsi:type="dcterms:W3CDTF">2022-03-20T02:33:53Z</dcterms:created>
  <dcterms:modified xsi:type="dcterms:W3CDTF">2022-03-22T14:16:43Z</dcterms:modified>
</cp:coreProperties>
</file>